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05" r:id="rId3"/>
    <p:sldId id="306" r:id="rId4"/>
    <p:sldId id="307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33" r:id="rId15"/>
    <p:sldId id="334" r:id="rId16"/>
    <p:sldId id="335" r:id="rId17"/>
    <p:sldId id="336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08" r:id="rId34"/>
    <p:sldId id="337" r:id="rId35"/>
    <p:sldId id="338" r:id="rId36"/>
    <p:sldId id="374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7"/>
    <p:restoredTop sz="71454"/>
  </p:normalViewPr>
  <p:slideViewPr>
    <p:cSldViewPr snapToGrid="0" snapToObjects="1">
      <p:cViewPr varScale="1">
        <p:scale>
          <a:sx n="46" d="100"/>
          <a:sy n="46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D8B45-D0B5-7A48-8D73-B512D5A3D9D9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E92CA-AE2E-C349-9602-93EE4BD5B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64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399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778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93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6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9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3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586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13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69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447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73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757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958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6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37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197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599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88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056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6D65E0-573E-40AF-B1CE-ED8B671D87AB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50269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8120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D694DD-BB28-4752-AF30-AB73C8A3F4D9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083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617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4196-83D9-45C7-A1E7-7878A0D0563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469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4196-83D9-45C7-A1E7-7878A0D0563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042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4196-83D9-45C7-A1E7-7878A0D0563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89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4196-83D9-45C7-A1E7-7878A0D0563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100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4196-83D9-45C7-A1E7-7878A0D0563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689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4196-83D9-45C7-A1E7-7878A0D0563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664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656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1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8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E92CA-AE2E-C349-9602-93EE4BD5B43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846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0" indent="-381000" eaLnBrk="1" hangingPunct="1">
              <a:lnSpc>
                <a:spcPct val="80000"/>
              </a:lnSpc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603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2938F-3AA2-46DD-80E1-3A6168AE2391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40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64D2-EEC7-AE42-BF98-71CF9027A753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1AEA1-A993-DA49-8EE5-8BFD437057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48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704114"/>
          </a:xfrm>
        </p:spPr>
        <p:txBody>
          <a:bodyPr/>
          <a:lstStyle>
            <a:lvl1pPr marL="0" indent="0" algn="ctr">
              <a:buNone/>
              <a:defRPr>
                <a:latin typeface="STKaiti" charset="-122"/>
                <a:ea typeface="STKaiti" charset="-122"/>
                <a:cs typeface="STKaiti" charset="-122"/>
              </a:defRPr>
            </a:lvl1pPr>
            <a:lvl2pPr>
              <a:defRPr>
                <a:latin typeface="STKaiti" charset="-122"/>
                <a:ea typeface="STKaiti" charset="-122"/>
                <a:cs typeface="STKaiti" charset="-122"/>
              </a:defRPr>
            </a:lvl2pPr>
            <a:lvl3pPr>
              <a:defRPr>
                <a:latin typeface="STKaiti" charset="-122"/>
                <a:ea typeface="STKaiti" charset="-122"/>
                <a:cs typeface="STKaiti" charset="-122"/>
              </a:defRPr>
            </a:lvl3pPr>
            <a:lvl4pPr>
              <a:defRPr>
                <a:latin typeface="STKaiti" charset="-122"/>
                <a:ea typeface="STKaiti" charset="-122"/>
                <a:cs typeface="STKaiti" charset="-122"/>
              </a:defRPr>
            </a:lvl4pPr>
            <a:lvl5pPr>
              <a:defRPr>
                <a:latin typeface="STKaiti" charset="-122"/>
                <a:ea typeface="STKaiti" charset="-122"/>
                <a:cs typeface="STKaiti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0032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5800" y="260648"/>
            <a:ext cx="9626600" cy="85496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453188"/>
            <a:ext cx="2540000" cy="328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2020/3/2</a:t>
            </a:fld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53188"/>
            <a:ext cx="3860800" cy="3286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852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9EE8E6-4D59-BC49-A34F-3D07A9D47771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3389D1-0E65-864B-8E5C-BB1084FAA07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575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64D2-EEC7-AE42-BF98-71CF9027A753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1AEA1-A993-DA49-8EE5-8BFD437057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23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TKaiti" charset="-122"/>
          <a:ea typeface="STKaiti" charset="-122"/>
          <a:cs typeface="STKait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软件异常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袁玉宇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299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第二个常见的</a:t>
            </a:r>
            <a:r>
              <a:rPr kumimoji="1" lang="en-US" altLang="zh-CN" dirty="0" err="1"/>
              <a:t>SyntaxError</a:t>
            </a:r>
            <a:r>
              <a:rPr kumimoji="1" lang="zh-CN" altLang="en-US" dirty="0"/>
              <a:t>是由于缺少括号引起的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假设我们尝试在图像中定义一个图块及其</a:t>
            </a:r>
            <a:r>
              <a:rPr kumimoji="1" lang="en-US" altLang="zh-CN" dirty="0"/>
              <a:t>x </a:t>
            </a:r>
            <a:r>
              <a:rPr kumimoji="1" lang="zh-CN" altLang="en-US" dirty="0"/>
              <a:t>，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坐标的</a:t>
            </a:r>
            <a:r>
              <a:rPr kumimoji="1" lang="zh-CN" altLang="en-US" dirty="0"/>
              <a:t>列表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/>
              <a:t>在错误消息中，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并没有提供太多线索来说明缺少右方括号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只是讲在解析语法得到异常的文件结尾。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714500"/>
            <a:ext cx="6032500" cy="1276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25" y="3223532"/>
            <a:ext cx="7143749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如果加一行：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这次的错误与</a:t>
            </a:r>
            <a:r>
              <a:rPr kumimoji="1" lang="zh-CN" altLang="en-US" dirty="0"/>
              <a:t>缺少的括号无关。 </a:t>
            </a:r>
            <a:endParaRPr kumimoji="1" lang="en-US" altLang="zh-CN" dirty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程序员需要学习快速识别括号缺失的症状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当然，编辑器会在</a:t>
            </a:r>
            <a:r>
              <a:rPr kumimoji="1" lang="zh-CN" altLang="en-US" dirty="0"/>
              <a:t>缺少时轻轻</a:t>
            </a:r>
            <a:r>
              <a:rPr kumimoji="1" lang="zh-CN" altLang="en-US" dirty="0" smtClean="0"/>
              <a:t>提示我们。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</a:t>
            </a:r>
            <a:r>
              <a:rPr kumimoji="1" lang="zh-CN" altLang="en-US" dirty="0"/>
              <a:t>可以从</a:t>
            </a:r>
            <a:r>
              <a:rPr kumimoji="1" lang="en-US" altLang="zh-CN" dirty="0" err="1"/>
              <a:t>SyntaxError</a:t>
            </a:r>
            <a:r>
              <a:rPr kumimoji="1" lang="zh-CN" altLang="en-US" dirty="0"/>
              <a:t>识别出缺陷，但是描述通常不</a:t>
            </a:r>
            <a:r>
              <a:rPr kumimoji="1" lang="zh-CN" altLang="en-US" dirty="0" smtClean="0"/>
              <a:t>准确。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067707"/>
            <a:ext cx="7416800" cy="14849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791279"/>
            <a:ext cx="8255000" cy="9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缺少括号</a:t>
            </a:r>
            <a:r>
              <a:rPr kumimoji="1" lang="zh-CN" altLang="en-US" dirty="0" smtClean="0"/>
              <a:t>的是个很麻烦的事情，</a:t>
            </a:r>
            <a:r>
              <a:rPr kumimoji="1" lang="zh-CN" altLang="en-US" dirty="0"/>
              <a:t>如果我们忘记了左括号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则</a:t>
            </a:r>
            <a:r>
              <a:rPr kumimoji="1" lang="zh-CN" altLang="en-US" dirty="0"/>
              <a:t>会得到完全不同的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类型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在问为什么</a:t>
            </a:r>
            <a:r>
              <a:rPr kumimoji="1" lang="zh-CN" altLang="en-US" dirty="0"/>
              <a:t>在这里缩进第二行。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请</a:t>
            </a:r>
            <a:r>
              <a:rPr kumimoji="1" lang="zh-CN" altLang="en-US" dirty="0"/>
              <a:t>注意，如果第一</a:t>
            </a:r>
            <a:r>
              <a:rPr kumimoji="1" lang="zh-CN" altLang="en-US" dirty="0" smtClean="0"/>
              <a:t>个项在等号后，会</a:t>
            </a:r>
            <a:r>
              <a:rPr kumimoji="1" lang="zh-CN" altLang="en-US" dirty="0"/>
              <a:t>收到</a:t>
            </a:r>
            <a:r>
              <a:rPr kumimoji="1" lang="en-US" altLang="zh-CN" dirty="0" err="1"/>
              <a:t>IndentationError</a:t>
            </a:r>
            <a:r>
              <a:rPr kumimoji="1" lang="zh-CN" altLang="en-US" dirty="0"/>
              <a:t>； </a:t>
            </a:r>
            <a:endParaRPr kumimoji="1" lang="en-US" altLang="zh-CN" dirty="0" smtClean="0"/>
          </a:p>
          <a:p>
            <a:r>
              <a:rPr kumimoji="1" lang="zh-CN" altLang="en-US" dirty="0" smtClean="0"/>
              <a:t>否则</a:t>
            </a:r>
            <a:r>
              <a:rPr kumimoji="1" lang="zh-CN" altLang="en-US" dirty="0"/>
              <a:t>，它将再次是</a:t>
            </a:r>
            <a:r>
              <a:rPr kumimoji="1" lang="en-US" altLang="zh-CN" dirty="0" err="1"/>
              <a:t>SyntaxError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这类缺陷非常常见，但通常最容易修复。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结论：相似的错误会收到不同错误信息。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600"/>
            <a:ext cx="9372600" cy="144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04481"/>
            <a:ext cx="8058150" cy="5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3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除了缺少括号外，</a:t>
            </a:r>
            <a:r>
              <a:rPr kumimoji="1" lang="en-US" altLang="zh-CN" dirty="0" err="1"/>
              <a:t>IndentationError</a:t>
            </a:r>
            <a:r>
              <a:rPr kumimoji="1" lang="zh-CN" altLang="en-US" dirty="0" smtClean="0"/>
              <a:t>也会由缩进错误引起。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 </a:t>
            </a:r>
            <a:r>
              <a:rPr kumimoji="1" lang="zh-CN" altLang="en-US" dirty="0"/>
              <a:t>如果我们用冒号（</a:t>
            </a:r>
            <a:r>
              <a:rPr kumimoji="1" lang="en-US" altLang="zh-CN" dirty="0"/>
              <a:t>:)</a:t>
            </a:r>
            <a:r>
              <a:rPr kumimoji="1" lang="zh-CN" altLang="en-US" dirty="0"/>
              <a:t>表示一个新的代码块，但忘了缩进</a:t>
            </a:r>
            <a:r>
              <a:rPr kumimoji="1" lang="zh-CN" altLang="en-US" dirty="0" smtClean="0"/>
              <a:t>，则</a:t>
            </a:r>
            <a:r>
              <a:rPr kumimoji="1" lang="zh-CN" altLang="en-US" dirty="0"/>
              <a:t>会出现错误的缩进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 </a:t>
            </a:r>
            <a:r>
              <a:rPr kumimoji="1" lang="zh-CN" altLang="en-US" dirty="0"/>
              <a:t>如果我们使用比前一行多或少一个空格的缩进，则会出现错误的缩进。 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如果</a:t>
            </a:r>
            <a:r>
              <a:rPr kumimoji="1" lang="zh-CN" altLang="en-US" dirty="0"/>
              <a:t>我们在文件中的某些位置</a:t>
            </a:r>
            <a:r>
              <a:rPr kumimoji="1" lang="zh-CN" altLang="en-US" dirty="0" smtClean="0"/>
              <a:t>使用空格而</a:t>
            </a:r>
            <a:r>
              <a:rPr kumimoji="1" lang="zh-CN" altLang="en-US" dirty="0"/>
              <a:t>不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，</a:t>
            </a:r>
            <a:r>
              <a:rPr kumimoji="1" lang="zh-CN" altLang="en-US" dirty="0"/>
              <a:t>则会出现错误缩进的最坏情况，因为我们无法在视觉上区分它们。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</a:t>
            </a:r>
            <a:r>
              <a:rPr kumimoji="1" lang="zh-CN" altLang="en-US" dirty="0"/>
              <a:t>通过使用设计用于编写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代码的编辑器来避免这种情况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幸运的是，缩进错误的症状通常很</a:t>
            </a:r>
            <a:r>
              <a:rPr kumimoji="1" lang="zh-CN" altLang="en-US" dirty="0" smtClean="0"/>
              <a:t>明显，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</a:t>
            </a:r>
            <a:r>
              <a:rPr kumimoji="1" lang="zh-CN" altLang="en-US" dirty="0"/>
              <a:t>通过检查错误消息中的行号来确定</a:t>
            </a:r>
            <a:r>
              <a:rPr kumimoji="1" lang="en-US" altLang="zh-CN" dirty="0" err="1"/>
              <a:t>IndentationError</a:t>
            </a:r>
            <a:r>
              <a:rPr kumimoji="1" lang="zh-CN" altLang="en-US" dirty="0"/>
              <a:t>的位置。</a:t>
            </a:r>
          </a:p>
        </p:txBody>
      </p:sp>
    </p:spTree>
    <p:extLst>
      <p:ext uri="{BB962C8B-B14F-4D97-AF65-F5344CB8AC3E}">
        <p14:creationId xmlns:p14="http://schemas.microsoft.com/office/powerpoint/2010/main" val="73340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调试语法错误的最佳</a:t>
            </a:r>
            <a:r>
              <a:rPr kumimoji="1" lang="zh-CN" altLang="en-US" dirty="0" smtClean="0"/>
              <a:t>实践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</a:t>
            </a:r>
            <a:r>
              <a:rPr kumimoji="1" lang="zh-CN" altLang="en-US" dirty="0"/>
              <a:t>仔细阅读错误消息中指示的代码行，可以经常修复</a:t>
            </a:r>
            <a:r>
              <a:rPr kumimoji="1" lang="en-US" altLang="zh-CN" dirty="0" err="1"/>
              <a:t>SyntaxError</a:t>
            </a:r>
            <a:r>
              <a:rPr kumimoji="1" lang="zh-CN" altLang="en-US" dirty="0"/>
              <a:t>或其子类型</a:t>
            </a:r>
            <a:r>
              <a:rPr kumimoji="1" lang="en-US" altLang="zh-CN" dirty="0" err="1"/>
              <a:t>IndentationError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以下</a:t>
            </a:r>
            <a:r>
              <a:rPr kumimoji="1" lang="zh-CN" altLang="en-US" dirty="0"/>
              <a:t>是对</a:t>
            </a:r>
            <a:r>
              <a:rPr kumimoji="1" lang="en-US" altLang="zh-CN" dirty="0" err="1"/>
              <a:t>SyntaxError</a:t>
            </a:r>
            <a:r>
              <a:rPr kumimoji="1" lang="zh-CN" altLang="en-US" dirty="0"/>
              <a:t>最常见的修复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首先</a:t>
            </a:r>
            <a:r>
              <a:rPr kumimoji="1" lang="zh-CN" altLang="en-US" dirty="0"/>
              <a:t>查看错误消息中指定的行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查看这一行之前的行。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将</a:t>
            </a:r>
            <a:r>
              <a:rPr kumimoji="1" lang="zh-CN" altLang="en-US" dirty="0"/>
              <a:t>带有错误的代码块剪切并粘贴到单独的文件</a:t>
            </a:r>
            <a:r>
              <a:rPr kumimoji="1" lang="zh-CN" altLang="en-US" dirty="0" smtClean="0"/>
              <a:t>中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看是否还有问题。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 在</a:t>
            </a:r>
            <a:r>
              <a:rPr kumimoji="1" lang="zh-CN" altLang="en-US" dirty="0"/>
              <a:t>诸如</a:t>
            </a:r>
            <a:r>
              <a:rPr kumimoji="1" lang="en-US" altLang="zh-CN" dirty="0"/>
              <a:t>if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for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def</a:t>
            </a:r>
            <a:r>
              <a:rPr kumimoji="1" lang="zh-CN" altLang="en-US" dirty="0"/>
              <a:t>或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之类的命令之后检查缺少的冒号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检查</a:t>
            </a:r>
            <a:r>
              <a:rPr kumimoji="1" lang="zh-CN" altLang="en-US" dirty="0"/>
              <a:t>是否缺少括号。 好的编辑器很容易找到它们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检查</a:t>
            </a:r>
            <a:r>
              <a:rPr kumimoji="1" lang="zh-CN" altLang="en-US" dirty="0"/>
              <a:t>引号是否不完整，尤其是在多行字符串</a:t>
            </a:r>
            <a:r>
              <a:rPr kumimoji="1" lang="zh-CN" altLang="en-US" dirty="0" smtClean="0"/>
              <a:t>中。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注释掉错误</a:t>
            </a:r>
            <a:r>
              <a:rPr kumimoji="1" lang="zh-CN" altLang="en-US" dirty="0"/>
              <a:t>消息中指示的行。 错误会改变吗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239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647700"/>
            <a:ext cx="10515600" cy="5704114"/>
          </a:xfrm>
        </p:spPr>
        <p:txBody>
          <a:bodyPr/>
          <a:lstStyle/>
          <a:p>
            <a:r>
              <a:rPr kumimoji="1" lang="zh-CN" altLang="en-US" smtClean="0"/>
              <a:t>检查错误消息</a:t>
            </a:r>
            <a:endParaRPr kumimoji="1" lang="en-US" altLang="zh-CN" dirty="0" smtClean="0"/>
          </a:p>
          <a:p>
            <a:pPr algn="l"/>
            <a:r>
              <a:rPr kumimoji="1" lang="zh-CN" altLang="en-US" dirty="0" smtClean="0"/>
              <a:t> </a:t>
            </a:r>
            <a:r>
              <a:rPr kumimoji="1" lang="zh-CN" altLang="en-US" sz="1800" dirty="0" smtClean="0"/>
              <a:t>让我们看一个稍微复杂的例子。 为了创建图像，将创建一个字典来查找矩形以复制图块。 这些矩形是</a:t>
            </a:r>
            <a:r>
              <a:rPr kumimoji="1" lang="en-US" altLang="zh-CN" sz="1800" dirty="0" err="1" smtClean="0"/>
              <a:t>pygame.Rect</a:t>
            </a:r>
            <a:r>
              <a:rPr kumimoji="1" lang="zh-CN" altLang="en-US" sz="1800" dirty="0" smtClean="0"/>
              <a:t>对象。 我们在辅助函数</a:t>
            </a:r>
            <a:r>
              <a:rPr kumimoji="1" lang="en-US" altLang="zh-CN" sz="1800" dirty="0" err="1" smtClean="0"/>
              <a:t>get_tile_rect</a:t>
            </a:r>
            <a:r>
              <a:rPr kumimoji="1" lang="zh-CN" altLang="en-US" sz="1800" dirty="0" smtClean="0"/>
              <a:t>（）中创建矩形，并在</a:t>
            </a:r>
            <a:r>
              <a:rPr kumimoji="1" lang="en-US" altLang="zh-CN" sz="1800" dirty="0" err="1" smtClean="0"/>
              <a:t>load_tiles</a:t>
            </a:r>
            <a:r>
              <a:rPr kumimoji="1" lang="zh-CN" altLang="en-US" sz="1800" dirty="0" smtClean="0"/>
              <a:t>（）函数中创建</a:t>
            </a:r>
            <a:r>
              <a:rPr kumimoji="1" lang="en-US" altLang="zh-CN" sz="1800" dirty="0" smtClean="0"/>
              <a:t>tile</a:t>
            </a:r>
            <a:r>
              <a:rPr kumimoji="1" lang="zh-CN" altLang="en-US" sz="1800" dirty="0" smtClean="0"/>
              <a:t>字典。 这是第一个实现：</a:t>
            </a:r>
            <a:endParaRPr kumimoji="1" lang="en-US" altLang="zh-CN" sz="1800" dirty="0" smtClean="0"/>
          </a:p>
          <a:p>
            <a:pPr algn="l"/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15000" y="27432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现在我们可以调用该函数并尝试从我们的字典中提取墙砖（缩写为“＃”）：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25" y="3389531"/>
            <a:ext cx="5032375" cy="8014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892861" y="4316674"/>
            <a:ext cx="379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但是，执行此代码会导致KeyError：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977186"/>
            <a:ext cx="5441950" cy="14033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92204" y="6400884"/>
            <a:ext cx="4801314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zh-CN" altLang="en-US"/>
              <a:t>错误消息中给出的位置不一定是缺陷的位置。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39" y="2690362"/>
            <a:ext cx="4927661" cy="26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 smtClean="0"/>
              <a:t>如何</a:t>
            </a:r>
            <a:r>
              <a:rPr kumimoji="1" lang="zh-CN" altLang="en-US" dirty="0"/>
              <a:t>发现缺陷？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为了</a:t>
            </a:r>
            <a:r>
              <a:rPr kumimoji="1" lang="zh-CN" altLang="en-US" dirty="0"/>
              <a:t>获得更多信息，我们将仔细研究错误消息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读取由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生成的错误消息不是很困难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中的错误消息包含三条相关信息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错误</a:t>
            </a:r>
            <a:r>
              <a:rPr kumimoji="1" lang="zh-CN" altLang="en-US" dirty="0"/>
              <a:t>类型，错误描述和回溯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让我们来看看它们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8391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错误</a:t>
            </a:r>
            <a:r>
              <a:rPr kumimoji="1" lang="zh-CN" altLang="en-US" dirty="0" smtClean="0"/>
              <a:t>类型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从技术上讲，错误消息表示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引发了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错误</a:t>
            </a:r>
            <a:r>
              <a:rPr kumimoji="1" lang="zh-CN" altLang="en-US" dirty="0"/>
              <a:t>类型指示引发了哪个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类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所有</a:t>
            </a:r>
            <a:r>
              <a:rPr kumimoji="1" lang="en-US" altLang="zh-CN" dirty="0"/>
              <a:t>Exceptions</a:t>
            </a:r>
            <a:r>
              <a:rPr kumimoji="1" lang="zh-CN" altLang="en-US" dirty="0"/>
              <a:t>是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类的子类。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/>
              <a:t>Python 3.5</a:t>
            </a:r>
            <a:r>
              <a:rPr kumimoji="1" lang="zh-CN" altLang="en-US" dirty="0"/>
              <a:t>中，共有</a:t>
            </a:r>
            <a:r>
              <a:rPr kumimoji="1" lang="en-US" altLang="zh-CN" dirty="0"/>
              <a:t>47</a:t>
            </a:r>
            <a:r>
              <a:rPr kumimoji="1" lang="zh-CN" altLang="en-US" dirty="0"/>
              <a:t>种不同的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类型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您可以通过查看完整</a:t>
            </a:r>
            <a:r>
              <a:rPr kumimoji="1" lang="zh-CN" altLang="en-US" dirty="0" smtClean="0"/>
              <a:t>的异常列表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9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5858" y="609600"/>
            <a:ext cx="8420283" cy="5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4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异常说明</a:t>
            </a:r>
            <a:endParaRPr kumimoji="1" lang="en-US" altLang="zh-CN" dirty="0" smtClean="0"/>
          </a:p>
          <a:p>
            <a:r>
              <a:rPr kumimoji="1" lang="zh-CN" altLang="en-US" dirty="0" smtClean="0"/>
              <a:t>错误</a:t>
            </a:r>
            <a:r>
              <a:rPr kumimoji="1" lang="zh-CN" altLang="en-US" dirty="0"/>
              <a:t>类型后面的文字为我们提供了确切的问题描述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这些描述有时非常准确，有时却不准确。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例如</a:t>
            </a:r>
            <a:r>
              <a:rPr kumimoji="1" lang="zh-CN" altLang="en-US" dirty="0"/>
              <a:t>，当调用参数过多或过少的函数时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错误</a:t>
            </a:r>
            <a:r>
              <a:rPr kumimoji="1" lang="zh-CN" altLang="en-US" dirty="0"/>
              <a:t>消息将为我们提供确切的数字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en-US" altLang="zh-CN" dirty="0" err="1"/>
              <a:t>TypeError</a:t>
            </a:r>
            <a:r>
              <a:rPr lang="en-US" altLang="zh-CN" dirty="0"/>
              <a:t>: </a:t>
            </a:r>
            <a:r>
              <a:rPr lang="en-US" altLang="zh-CN" dirty="0" err="1"/>
              <a:t>get_tile_rect</a:t>
            </a:r>
            <a:r>
              <a:rPr lang="en-US" altLang="zh-CN" dirty="0"/>
              <a:t>() takes 2 positional arguments but 3 were given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98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只要程序包含</a:t>
            </a:r>
            <a:r>
              <a:rPr kumimoji="1" lang="zh-CN" altLang="en-US" dirty="0" smtClean="0"/>
              <a:t>一行代码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该行代码就</a:t>
            </a:r>
            <a:r>
              <a:rPr kumimoji="1" lang="zh-CN" altLang="en-US" dirty="0"/>
              <a:t>可能包含</a:t>
            </a:r>
            <a:r>
              <a:rPr kumimoji="1" lang="zh-CN" altLang="en-US" dirty="0" smtClean="0"/>
              <a:t>缺陷。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如果</a:t>
            </a:r>
            <a:r>
              <a:rPr kumimoji="1" lang="zh-CN" altLang="en-US" dirty="0" smtClean="0"/>
              <a:t>缺陷让我们</a:t>
            </a:r>
            <a:r>
              <a:rPr kumimoji="1" lang="zh-CN" altLang="en-US" dirty="0"/>
              <a:t>的代码无法完成预期的工作时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则需要调试</a:t>
            </a:r>
            <a:r>
              <a:rPr kumimoji="1" lang="zh-CN" altLang="en-US" dirty="0"/>
              <a:t>将修复这些缺陷。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调试</a:t>
            </a:r>
            <a:r>
              <a:rPr kumimoji="1" lang="zh-CN" altLang="en-US" dirty="0"/>
              <a:t>意味</a:t>
            </a:r>
            <a:r>
              <a:rPr kumimoji="1" lang="zh-CN" altLang="en-US" dirty="0" smtClean="0"/>
              <a:t>着：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algn="l"/>
            <a:r>
              <a:rPr kumimoji="1" lang="en-US" altLang="zh-CN" dirty="0"/>
              <a:t>•</a:t>
            </a:r>
            <a:r>
              <a:rPr kumimoji="1" lang="zh-CN" altLang="en-US" dirty="0"/>
              <a:t>我们知道正确的程序应该做什么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 smtClean="0"/>
              <a:t>我们发现的</a:t>
            </a:r>
            <a:r>
              <a:rPr kumimoji="1" lang="zh-CN" altLang="en-US" dirty="0"/>
              <a:t>程序存在缺陷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 smtClean="0"/>
              <a:t>我们认为缺陷</a:t>
            </a:r>
            <a:r>
              <a:rPr kumimoji="1" lang="zh-CN" altLang="en-US" dirty="0"/>
              <a:t>需要修复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 smtClean="0"/>
              <a:t>我们了解如何</a:t>
            </a:r>
            <a:r>
              <a:rPr kumimoji="1" lang="zh-CN" altLang="en-US" dirty="0"/>
              <a:t>解决它。</a:t>
            </a:r>
          </a:p>
        </p:txBody>
      </p:sp>
    </p:spTree>
    <p:extLst>
      <p:ext uri="{BB962C8B-B14F-4D97-AF65-F5344CB8AC3E}">
        <p14:creationId xmlns:p14="http://schemas.microsoft.com/office/powerpoint/2010/main" val="1584137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刚才的例子，当执行数组时失败。在</a:t>
            </a:r>
            <a:r>
              <a:rPr kumimoji="1" lang="zh-CN" altLang="en-US" dirty="0"/>
              <a:t>其他情况下，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会礼貌地告诉我们它不知道出了什么问题。 大多数</a:t>
            </a:r>
            <a:r>
              <a:rPr kumimoji="1" lang="en-US" altLang="zh-CN" dirty="0" err="1"/>
              <a:t>NameErrors</a:t>
            </a:r>
            <a:r>
              <a:rPr kumimoji="1" lang="zh-CN" altLang="en-US" dirty="0"/>
              <a:t>都属于此类。 </a:t>
            </a:r>
            <a:r>
              <a:rPr kumimoji="1" lang="zh-CN" altLang="en-US" dirty="0" smtClean="0"/>
              <a:t>而</a:t>
            </a:r>
            <a:r>
              <a:rPr kumimoji="1" lang="en-US" altLang="zh-CN" dirty="0" err="1" smtClean="0"/>
              <a:t>KeyError</a:t>
            </a:r>
            <a:r>
              <a:rPr kumimoji="1" lang="zh-CN" altLang="en-US" dirty="0" smtClean="0"/>
              <a:t>，获得</a:t>
            </a:r>
            <a:r>
              <a:rPr kumimoji="1" lang="zh-CN" altLang="en-US" dirty="0"/>
              <a:t>的唯一信息是字符“＃”。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经验</a:t>
            </a:r>
            <a:r>
              <a:rPr kumimoji="1" lang="zh-CN" altLang="en-US" dirty="0"/>
              <a:t>丰富的开发人员的内心声音很快就会自动</a:t>
            </a:r>
            <a:r>
              <a:rPr kumimoji="1" lang="zh-CN" altLang="en-US" dirty="0" smtClean="0"/>
              <a:t>完成如下：</a:t>
            </a:r>
            <a:endParaRPr kumimoji="1" lang="en-US" altLang="zh-CN" dirty="0" smtClean="0"/>
          </a:p>
          <a:p>
            <a:pPr algn="l"/>
            <a:r>
              <a:rPr lang="en-US" altLang="zh-CN" dirty="0"/>
              <a:t>Dear User, </a:t>
            </a:r>
          </a:p>
          <a:p>
            <a:pPr algn="l"/>
            <a:r>
              <a:rPr lang="en-US" altLang="zh-CN" dirty="0"/>
              <a:t>Thank you for your recent command. I tried to extract the value ‘#’ from the tiles dictionary as you instructed. But after looking through it, I could not find it. I have looked everywhere and it’s not there. Are you sure you didn’t put the entry somewhere else? I’m really sorry and hope to do better next time. </a:t>
            </a:r>
          </a:p>
          <a:p>
            <a:pPr algn="l"/>
            <a:r>
              <a:rPr lang="en-US" altLang="zh-CN" dirty="0"/>
              <a:t>Forever Yours, 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Python 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69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8150" y="419100"/>
            <a:ext cx="10515600" cy="5704114"/>
          </a:xfrm>
        </p:spPr>
        <p:txBody>
          <a:bodyPr/>
          <a:lstStyle/>
          <a:p>
            <a:r>
              <a:rPr kumimoji="1" lang="zh-CN" altLang="en-US" dirty="0" smtClean="0"/>
              <a:t>追溯</a:t>
            </a:r>
            <a:endParaRPr kumimoji="1" lang="en-US" altLang="zh-CN" dirty="0" smtClean="0"/>
          </a:p>
          <a:p>
            <a:r>
              <a:rPr kumimoji="1" lang="zh-CN" altLang="en-US" dirty="0" smtClean="0"/>
              <a:t>追溯</a:t>
            </a:r>
            <a:r>
              <a:rPr kumimoji="1" lang="zh-CN" altLang="en-US" dirty="0"/>
              <a:t>包含准确的信息，在代码中发生异常的位置。 </a:t>
            </a:r>
            <a:r>
              <a:rPr kumimoji="1" lang="zh-CN" altLang="en-US" dirty="0" smtClean="0"/>
              <a:t>包含</a:t>
            </a:r>
            <a:r>
              <a:rPr kumimoji="1" lang="zh-CN" altLang="en-US" dirty="0"/>
              <a:t>以下内容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1</a:t>
            </a:r>
            <a:r>
              <a:rPr kumimoji="1" lang="en-US" altLang="zh-CN" dirty="0"/>
              <a:t>.</a:t>
            </a:r>
            <a:r>
              <a:rPr kumimoji="1" lang="zh-CN" altLang="en-US" dirty="0"/>
              <a:t>执行的代码的副本。 有时我们会立即在这里发现</a:t>
            </a:r>
            <a:r>
              <a:rPr kumimoji="1" lang="zh-CN" altLang="en-US" dirty="0" smtClean="0"/>
              <a:t>缺陷。</a:t>
            </a:r>
            <a:endParaRPr kumimoji="1" lang="en-US" altLang="zh-CN" dirty="0" smtClean="0"/>
          </a:p>
          <a:p>
            <a:pPr algn="l"/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2</a:t>
            </a:r>
            <a:r>
              <a:rPr kumimoji="1" lang="en-US" altLang="zh-CN" dirty="0"/>
              <a:t>.</a:t>
            </a:r>
            <a:r>
              <a:rPr kumimoji="1" lang="zh-CN" altLang="en-US" dirty="0"/>
              <a:t>发生错误时执行的行号。 缺陷必须存在</a:t>
            </a:r>
            <a:r>
              <a:rPr kumimoji="1" lang="zh-CN" altLang="en-US" dirty="0" smtClean="0"/>
              <a:t>于某行或</a:t>
            </a:r>
            <a:r>
              <a:rPr kumimoji="1" lang="zh-CN" altLang="en-US" dirty="0"/>
              <a:t>先前执行</a:t>
            </a:r>
            <a:r>
              <a:rPr kumimoji="1" lang="zh-CN" altLang="en-US" dirty="0" smtClean="0"/>
              <a:t>的行。</a:t>
            </a:r>
            <a:endParaRPr kumimoji="1" lang="en-US" altLang="zh-CN" dirty="0" smtClean="0"/>
          </a:p>
          <a:p>
            <a:pPr algn="l"/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3</a:t>
            </a:r>
            <a:r>
              <a:rPr kumimoji="1" lang="en-US" altLang="zh-CN" dirty="0"/>
              <a:t>.</a:t>
            </a:r>
            <a:r>
              <a:rPr kumimoji="1" lang="zh-CN" altLang="en-US" dirty="0"/>
              <a:t>函数调用导致错误。 您可以像一系列事件一样阅读我们的回溯：</a:t>
            </a:r>
            <a:r>
              <a:rPr kumimoji="1" lang="zh-CN" altLang="en-US" dirty="0" smtClean="0"/>
              <a:t>“模块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，在调用模块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时，出现异常。</a:t>
            </a:r>
            <a:r>
              <a:rPr kumimoji="1" lang="zh-CN" altLang="en-US" dirty="0"/>
              <a:t>” </a:t>
            </a:r>
            <a:r>
              <a:rPr kumimoji="1" lang="zh-CN" altLang="en-US" dirty="0" smtClean="0"/>
              <a:t>读取</a:t>
            </a:r>
            <a:r>
              <a:rPr kumimoji="1" lang="zh-CN" altLang="en-US" dirty="0"/>
              <a:t>较长的回溯时，请从底部开始读取。 这并不意味着错误的原因总是在底部。 但是通常它足以为我们提供在哪里寻找问题的提示。</a:t>
            </a:r>
          </a:p>
        </p:txBody>
      </p:sp>
    </p:spTree>
    <p:extLst>
      <p:ext uri="{BB962C8B-B14F-4D97-AF65-F5344CB8AC3E}">
        <p14:creationId xmlns:p14="http://schemas.microsoft.com/office/powerpoint/2010/main" val="507584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推断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为了追踪</a:t>
            </a:r>
            <a:r>
              <a:rPr kumimoji="1" lang="en-US" altLang="zh-CN" dirty="0" err="1" smtClean="0"/>
              <a:t>KeyError</a:t>
            </a:r>
            <a:r>
              <a:rPr kumimoji="1" lang="zh-CN" altLang="en-US" dirty="0"/>
              <a:t>，我们可以推断出：如果键</a:t>
            </a:r>
            <a:r>
              <a:rPr kumimoji="1" lang="en-US" altLang="zh-CN" dirty="0"/>
              <a:t>'</a:t>
            </a:r>
            <a:r>
              <a:rPr kumimoji="1" lang="zh-CN" altLang="en-US" dirty="0"/>
              <a:t>＃</a:t>
            </a:r>
            <a:r>
              <a:rPr kumimoji="1" lang="en-US" altLang="zh-CN" dirty="0"/>
              <a:t>'</a:t>
            </a:r>
            <a:r>
              <a:rPr kumimoji="1" lang="zh-CN" altLang="en-US" dirty="0"/>
              <a:t>不在字典中，那么</a:t>
            </a:r>
            <a:r>
              <a:rPr kumimoji="1" lang="zh-CN" altLang="en-US" dirty="0" smtClean="0"/>
              <a:t>该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是否被</a:t>
            </a:r>
            <a:r>
              <a:rPr kumimoji="1" lang="zh-CN" altLang="en-US" dirty="0"/>
              <a:t>写入</a:t>
            </a:r>
            <a:r>
              <a:rPr kumimoji="1" lang="zh-CN" altLang="en-US" dirty="0" smtClean="0"/>
              <a:t>？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写</a:t>
            </a:r>
            <a:r>
              <a:rPr kumimoji="1" lang="zh-CN" altLang="en-US" dirty="0"/>
              <a:t>在哪一行</a:t>
            </a:r>
            <a:r>
              <a:rPr kumimoji="1" lang="zh-CN" altLang="en-US"/>
              <a:t>？ </a:t>
            </a:r>
            <a:r>
              <a:rPr kumimoji="1" lang="zh-CN" altLang="en-US" smtClean="0"/>
              <a:t>代码</a:t>
            </a:r>
            <a:r>
              <a:rPr kumimoji="1" lang="zh-CN" altLang="en-US" dirty="0"/>
              <a:t>中有几个地方的</a:t>
            </a:r>
            <a:r>
              <a:rPr kumimoji="1" lang="zh-CN" altLang="en-US" dirty="0" smtClean="0"/>
              <a:t>数据到</a:t>
            </a:r>
            <a:r>
              <a:rPr kumimoji="1" lang="en-US" altLang="zh-CN" dirty="0"/>
              <a:t>tile</a:t>
            </a:r>
            <a:r>
              <a:rPr kumimoji="1" lang="zh-CN" altLang="en-US" dirty="0"/>
              <a:t>字典中可能会中断。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</a:t>
            </a:r>
            <a:r>
              <a:rPr kumimoji="1" lang="zh-CN" altLang="en-US" dirty="0"/>
              <a:t>检查</a:t>
            </a:r>
            <a:r>
              <a:rPr kumimoji="1" lang="en-US" altLang="zh-CN" dirty="0" err="1"/>
              <a:t>load_tiles</a:t>
            </a:r>
            <a:r>
              <a:rPr kumimoji="1" lang="zh-CN" altLang="en-US" dirty="0"/>
              <a:t>函数时，您可能会注意到分配了错误</a:t>
            </a:r>
            <a:r>
              <a:rPr kumimoji="1" lang="zh-CN" altLang="en-US" dirty="0" smtClean="0"/>
              <a:t>的可以。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代码写的是：</a:t>
            </a:r>
            <a:endParaRPr kumimoji="1" lang="en-US" altLang="zh-CN" dirty="0" smtClean="0"/>
          </a:p>
          <a:p>
            <a:r>
              <a:rPr lang="en-US" altLang="zh-CN" dirty="0"/>
              <a:t>tiles[x] = </a:t>
            </a:r>
            <a:r>
              <a:rPr lang="en-US" altLang="zh-CN" dirty="0" err="1"/>
              <a:t>get_tile_rect</a:t>
            </a:r>
            <a:r>
              <a:rPr lang="en-US" altLang="zh-CN" dirty="0"/>
              <a:t>(x, y) </a:t>
            </a:r>
            <a:endParaRPr lang="en-US" altLang="zh-CN" dirty="0" smtClean="0"/>
          </a:p>
          <a:p>
            <a:r>
              <a:rPr lang="zh-CN" altLang="en-US" dirty="0" smtClean="0"/>
              <a:t>而应该：</a:t>
            </a:r>
            <a:endParaRPr lang="en-US" altLang="zh-CN" dirty="0" smtClean="0"/>
          </a:p>
          <a:p>
            <a:r>
              <a:rPr lang="en-US" altLang="zh-CN" dirty="0"/>
              <a:t>tiles[symbol] = </a:t>
            </a:r>
            <a:r>
              <a:rPr lang="en-US" altLang="zh-CN" dirty="0" err="1"/>
              <a:t>get_tile_rect</a:t>
            </a:r>
            <a:r>
              <a:rPr lang="en-US" altLang="zh-CN" dirty="0"/>
              <a:t>(x, y) 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15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阅读和理解错误消息有助于识别缺陷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即使</a:t>
            </a:r>
            <a:r>
              <a:rPr kumimoji="1" lang="zh-CN" altLang="en-US" dirty="0" smtClean="0"/>
              <a:t>缺陷再复杂</a:t>
            </a:r>
            <a:r>
              <a:rPr kumimoji="1" lang="zh-CN" altLang="en-US" dirty="0"/>
              <a:t>，错误消息</a:t>
            </a:r>
            <a:r>
              <a:rPr kumimoji="1" lang="zh-CN" altLang="en-US" dirty="0" smtClean="0"/>
              <a:t>通常提供</a:t>
            </a:r>
            <a:r>
              <a:rPr kumimoji="1" lang="zh-CN" altLang="en-US" dirty="0"/>
              <a:t>了寻找问题根源的起点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但是，我们注意到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Exception</a:t>
            </a:r>
            <a:r>
              <a:rPr kumimoji="1" lang="zh-CN" altLang="en-US" dirty="0"/>
              <a:t>发生在与缺陷所在行不同的行中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有</a:t>
            </a:r>
            <a:r>
              <a:rPr kumimoji="1" lang="zh-CN" altLang="en-US" dirty="0" smtClean="0"/>
              <a:t>许多缺陷可能</a:t>
            </a:r>
            <a:r>
              <a:rPr kumimoji="1" lang="zh-CN" altLang="en-US" dirty="0"/>
              <a:t>导致相同</a:t>
            </a:r>
            <a:r>
              <a:rPr kumimoji="1" lang="zh-CN" altLang="en-US" dirty="0" smtClean="0"/>
              <a:t>症状。 </a:t>
            </a:r>
            <a:r>
              <a:rPr kumimoji="1" lang="zh-CN" altLang="en-US" dirty="0"/>
              <a:t>有时我们需要检查几个位置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在一个简短的代码片段中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</a:t>
            </a:r>
            <a:r>
              <a:rPr kumimoji="1" lang="zh-CN" altLang="en-US" dirty="0"/>
              <a:t>可以直观地应用推论并检查多个候选位置是否有</a:t>
            </a:r>
            <a:r>
              <a:rPr kumimoji="1" lang="zh-CN" altLang="en-US" dirty="0" smtClean="0"/>
              <a:t>缺陷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74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捕捉</a:t>
            </a:r>
            <a:r>
              <a:rPr kumimoji="1" lang="zh-CN" altLang="en-US" dirty="0" smtClean="0"/>
              <a:t>异常</a:t>
            </a:r>
            <a:endParaRPr kumimoji="1" lang="en-US" altLang="zh-CN" dirty="0" smtClean="0"/>
          </a:p>
          <a:p>
            <a:r>
              <a:rPr kumimoji="1" lang="en-US" altLang="zh-CN" dirty="0" smtClean="0"/>
              <a:t>tile</a:t>
            </a:r>
            <a:r>
              <a:rPr kumimoji="1" lang="zh-CN" altLang="en-US" dirty="0"/>
              <a:t>字典开始工作，我们可以尝试使用</a:t>
            </a:r>
            <a:r>
              <a:rPr kumimoji="1" lang="en-US" altLang="zh-CN" dirty="0"/>
              <a:t>tile</a:t>
            </a:r>
            <a:r>
              <a:rPr kumimoji="1" lang="zh-CN" altLang="en-US" dirty="0"/>
              <a:t>加载图像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出现如下错误信息：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943100"/>
            <a:ext cx="7556500" cy="876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991059"/>
            <a:ext cx="10191750" cy="5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0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缺陷是文件名拼写错误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 err="1"/>
              <a:t>FileNotFoundError</a:t>
            </a:r>
            <a:r>
              <a:rPr kumimoji="1" lang="zh-CN" altLang="en-US" dirty="0"/>
              <a:t>是</a:t>
            </a:r>
            <a:r>
              <a:rPr kumimoji="1" lang="en-US" altLang="zh-CN" dirty="0" err="1"/>
              <a:t>IOError</a:t>
            </a:r>
            <a:r>
              <a:rPr kumimoji="1" lang="zh-CN" altLang="en-US" dirty="0"/>
              <a:t>的子类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处理数据时，</a:t>
            </a:r>
            <a:r>
              <a:rPr kumimoji="1" lang="en-US" altLang="zh-CN" dirty="0" err="1"/>
              <a:t>FileNotFoundError</a:t>
            </a:r>
            <a:r>
              <a:rPr kumimoji="1" lang="zh-CN" altLang="en-US" dirty="0"/>
              <a:t>的所有同级都是非常常见的错误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幸运</a:t>
            </a:r>
            <a:r>
              <a:rPr kumimoji="1" lang="zh-CN" altLang="en-US" dirty="0"/>
              <a:t>的是，这是一条精确的错误消息，几乎没有解释的余地。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</a:t>
            </a:r>
            <a:r>
              <a:rPr kumimoji="1" lang="zh-CN" altLang="en-US" dirty="0"/>
              <a:t>通过仔细检查代码中的路径和文件名来修复此错误。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</a:t>
            </a:r>
            <a:r>
              <a:rPr kumimoji="1" lang="zh-CN" altLang="en-US" dirty="0"/>
              <a:t>需要找出文件的实际位置，然后重新检查代码中的拼写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有时，由于令人讨厌的细节，我们需要进行几次尝试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绝对</a:t>
            </a:r>
            <a:r>
              <a:rPr kumimoji="1" lang="zh-CN" altLang="en-US" dirty="0"/>
              <a:t>和相对路径，下划线，短划</a:t>
            </a:r>
            <a:r>
              <a:rPr kumimoji="1" lang="zh-CN" altLang="en-US" dirty="0" smtClean="0"/>
              <a:t>线，斜杠等。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导致</a:t>
            </a:r>
            <a:r>
              <a:rPr kumimoji="1" lang="en-US" altLang="zh-CN" dirty="0" err="1"/>
              <a:t>IOError</a:t>
            </a:r>
            <a:r>
              <a:rPr kumimoji="1" lang="zh-CN" altLang="en-US" dirty="0"/>
              <a:t>的缺陷几乎完全是错误的文件名。</a:t>
            </a:r>
          </a:p>
        </p:txBody>
      </p:sp>
    </p:spTree>
    <p:extLst>
      <p:ext uri="{BB962C8B-B14F-4D97-AF65-F5344CB8AC3E}">
        <p14:creationId xmlns:p14="http://schemas.microsoft.com/office/powerpoint/2010/main" val="1185252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42950" y="609600"/>
            <a:ext cx="10610850" cy="5704114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显然，我们不能阻止每个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异常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但可以对</a:t>
            </a:r>
            <a:r>
              <a:rPr kumimoji="1" lang="zh-CN" altLang="en-US" dirty="0"/>
              <a:t>程序内部的异常做出反应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</a:t>
            </a:r>
            <a:r>
              <a:rPr kumimoji="1" lang="en-US" altLang="zh-CN" dirty="0"/>
              <a:t>try </a:t>
            </a:r>
            <a:r>
              <a:rPr kumimoji="1" lang="en-US" altLang="zh-CN" dirty="0" smtClean="0"/>
              <a:t>..except </a:t>
            </a:r>
            <a:r>
              <a:rPr kumimoji="1" lang="zh-CN" altLang="en-US" dirty="0" smtClean="0"/>
              <a:t>结构是软件更友好和健壮。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例如本例子可以捕获用户</a:t>
            </a:r>
            <a:r>
              <a:rPr kumimoji="1" lang="zh-CN" altLang="en-US" dirty="0"/>
              <a:t>输入的文件名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461657"/>
            <a:ext cx="9582150" cy="14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/>
              <a:t>except</a:t>
            </a:r>
            <a:r>
              <a:rPr kumimoji="1" lang="zh-CN" altLang="en-US" dirty="0"/>
              <a:t>语句</a:t>
            </a:r>
            <a:r>
              <a:rPr kumimoji="1" lang="zh-CN" altLang="en-US" dirty="0" smtClean="0"/>
              <a:t>，可以</a:t>
            </a:r>
            <a:r>
              <a:rPr kumimoji="1" lang="zh-CN" altLang="en-US" dirty="0"/>
              <a:t>对特定类型的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做出相应的反应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该策略被称为</a:t>
            </a:r>
            <a:r>
              <a:rPr kumimoji="1" lang="en-US" altLang="zh-CN" dirty="0" smtClean="0"/>
              <a:t>EAFP</a:t>
            </a:r>
            <a:r>
              <a:rPr kumimoji="1" lang="zh-CN" altLang="en-US" dirty="0"/>
              <a:t>“</a:t>
            </a:r>
            <a:r>
              <a:rPr lang="en-US" altLang="zh-CN" b="1" dirty="0" smtClean="0"/>
              <a:t>Easier </a:t>
            </a:r>
            <a:r>
              <a:rPr lang="en-US" altLang="zh-CN" b="1" dirty="0"/>
              <a:t>to Ask Forgiveness than Permission</a:t>
            </a:r>
            <a:r>
              <a:rPr lang="en-US" altLang="zh-CN" b="1" dirty="0" smtClean="0"/>
              <a:t>.</a:t>
            </a:r>
            <a:r>
              <a:rPr lang="zh-CN" altLang="en-US" b="1" dirty="0" smtClean="0"/>
              <a:t>”</a:t>
            </a:r>
            <a:r>
              <a:rPr lang="en-US" altLang="zh-CN" b="1" dirty="0" smtClean="0"/>
              <a:t> </a:t>
            </a:r>
            <a:endParaRPr lang="en-US" altLang="zh-CN" dirty="0"/>
          </a:p>
          <a:p>
            <a:r>
              <a:rPr kumimoji="1" lang="zh-CN" altLang="en-US" dirty="0" smtClean="0"/>
              <a:t>“</a:t>
            </a:r>
            <a:r>
              <a:rPr lang="en-US" altLang="zh-CN" i="1" dirty="0"/>
              <a:t>Asking Forgiveness </a:t>
            </a:r>
            <a:r>
              <a:rPr lang="zh-CN" altLang="en-US" dirty="0" smtClean="0"/>
              <a:t>”</a:t>
            </a:r>
            <a:r>
              <a:rPr kumimoji="1" lang="zh-CN" altLang="en-US" dirty="0" smtClean="0"/>
              <a:t>表示</a:t>
            </a:r>
            <a:r>
              <a:rPr kumimoji="1" lang="zh-CN" altLang="en-US" dirty="0"/>
              <a:t>对异常做出反应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“</a:t>
            </a:r>
            <a:r>
              <a:rPr lang="en-US" altLang="zh-CN" i="1" dirty="0"/>
              <a:t>Asking Permission </a:t>
            </a:r>
            <a:r>
              <a:rPr lang="zh-CN" altLang="en-US" dirty="0" smtClean="0"/>
              <a:t>”</a:t>
            </a:r>
            <a:r>
              <a:rPr kumimoji="1" lang="zh-CN" altLang="en-US" dirty="0" smtClean="0"/>
              <a:t>表示</a:t>
            </a:r>
            <a:r>
              <a:rPr kumimoji="1" lang="zh-CN" altLang="en-US" dirty="0"/>
              <a:t>在尝试打开文件之前检查文件是否存在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事先</a:t>
            </a:r>
            <a:r>
              <a:rPr kumimoji="1" lang="zh-CN" altLang="en-US" dirty="0"/>
              <a:t>检查可能出错的所有可能事物都是不可能</a:t>
            </a:r>
            <a:r>
              <a:rPr kumimoji="1" lang="zh-CN" altLang="en-US" dirty="0" smtClean="0"/>
              <a:t>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所以，捕获</a:t>
            </a:r>
            <a:r>
              <a:rPr kumimoji="1" lang="zh-CN" altLang="en-US" dirty="0"/>
              <a:t>异常是一种</a:t>
            </a:r>
            <a:r>
              <a:rPr kumimoji="1" lang="zh-CN" altLang="en-US" dirty="0" smtClean="0"/>
              <a:t>对异常做出</a:t>
            </a:r>
            <a:r>
              <a:rPr kumimoji="1" lang="zh-CN" altLang="en-US" dirty="0"/>
              <a:t>反应并向用户隐藏异常的好策略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捕获异常对于终止程序之前保存重要数据也很有用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但是捕获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也受到了很多批评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“</a:t>
            </a:r>
            <a:r>
              <a:rPr kumimoji="1" lang="zh-CN" altLang="en-US" dirty="0" smtClean="0">
                <a:solidFill>
                  <a:srgbClr val="FF0000"/>
                </a:solidFill>
              </a:rPr>
              <a:t>原因是捕获异常和</a:t>
            </a:r>
            <a:r>
              <a:rPr kumimoji="1" lang="en-US" altLang="zh-CN" dirty="0" smtClean="0">
                <a:solidFill>
                  <a:srgbClr val="FF0000"/>
                </a:solidFill>
              </a:rPr>
              <a:t>1960</a:t>
            </a:r>
            <a:r>
              <a:rPr kumimoji="1" lang="zh-CN" altLang="en-US" dirty="0">
                <a:solidFill>
                  <a:srgbClr val="FF0000"/>
                </a:solidFill>
              </a:rPr>
              <a:t>年代以来就被认为有害的“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goto</a:t>
            </a:r>
            <a:r>
              <a:rPr kumimoji="1" lang="en-US" altLang="zh-CN" dirty="0" smtClean="0">
                <a:solidFill>
                  <a:srgbClr val="FF0000"/>
                </a:solidFill>
              </a:rPr>
              <a:t>”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一样，</a:t>
            </a:r>
            <a:r>
              <a:rPr kumimoji="1" lang="zh-CN" altLang="en-US" dirty="0">
                <a:solidFill>
                  <a:srgbClr val="FF0000"/>
                </a:solidFill>
              </a:rPr>
              <a:t>因为它们会导致从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一行代码到</a:t>
            </a:r>
            <a:r>
              <a:rPr kumimoji="1" lang="zh-CN" altLang="en-US" dirty="0">
                <a:solidFill>
                  <a:srgbClr val="FF0000"/>
                </a:solidFill>
              </a:rPr>
              <a:t>另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一行代码的</a:t>
            </a:r>
            <a:r>
              <a:rPr kumimoji="1" lang="zh-CN" altLang="en-US" dirty="0">
                <a:solidFill>
                  <a:srgbClr val="FF0000"/>
                </a:solidFill>
              </a:rPr>
              <a:t>突然跳跃</a:t>
            </a:r>
            <a:r>
              <a:rPr kumimoji="1" lang="zh-CN" altLang="en-US" dirty="0" smtClean="0">
                <a:solidFill>
                  <a:srgbClr val="FF0000"/>
                </a:solidFill>
              </a:rPr>
              <a:t>。</a:t>
            </a:r>
            <a:r>
              <a:rPr kumimoji="1" lang="zh-CN" altLang="en-US" dirty="0" smtClean="0"/>
              <a:t>” 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9465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实际上，</a:t>
            </a:r>
            <a:r>
              <a:rPr kumimoji="1" lang="zh-CN" altLang="en-US" dirty="0" smtClean="0"/>
              <a:t>异常捕获在程序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路径中是确定的。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通过查看代码，看</a:t>
            </a:r>
            <a:r>
              <a:rPr kumimoji="1" lang="zh-CN" altLang="en-US" dirty="0"/>
              <a:t>不到其中可能会引发什么</a:t>
            </a:r>
            <a:r>
              <a:rPr kumimoji="1" lang="zh-CN" altLang="en-US" dirty="0" smtClean="0"/>
              <a:t>异常。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因此</a:t>
            </a:r>
            <a:r>
              <a:rPr kumimoji="1" lang="zh-CN" altLang="en-US" dirty="0"/>
              <a:t>，考虑所有可能的执行路径变得非常困难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</a:t>
            </a:r>
            <a:r>
              <a:rPr kumimoji="1" lang="zh-CN" altLang="en-US" dirty="0"/>
              <a:t>使得引入其他缺陷变得更加容易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</a:t>
            </a:r>
            <a:r>
              <a:rPr kumimoji="1" lang="zh-CN" altLang="en-US" dirty="0"/>
              <a:t>需要谨慎确定要捕获的异常。 </a:t>
            </a:r>
            <a:endParaRPr kumimoji="1" lang="en-US" altLang="zh-CN" dirty="0"/>
          </a:p>
          <a:p>
            <a:r>
              <a:rPr kumimoji="1" lang="zh-CN" altLang="en-US" dirty="0" smtClean="0"/>
              <a:t>以下</a:t>
            </a:r>
            <a:r>
              <a:rPr kumimoji="1" lang="en-US" altLang="zh-CN" dirty="0" err="1"/>
              <a:t>try..except</a:t>
            </a:r>
            <a:r>
              <a:rPr kumimoji="1" lang="zh-CN" altLang="en-US" dirty="0"/>
              <a:t>的用法是一个糟糕</a:t>
            </a:r>
            <a:r>
              <a:rPr kumimoji="1" lang="zh-CN" altLang="en-US" dirty="0" smtClean="0"/>
              <a:t>的例子：</a:t>
            </a:r>
            <a:endParaRPr kumimoji="1" lang="en-US" altLang="zh-CN" dirty="0" smtClean="0"/>
          </a:p>
          <a:p>
            <a:pPr algn="l"/>
            <a:r>
              <a:rPr lang="en-US" altLang="zh-CN" dirty="0"/>
              <a:t>try: 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	</a:t>
            </a:r>
            <a:r>
              <a:rPr lang="en-US" altLang="zh-CN" dirty="0" err="1" smtClean="0"/>
              <a:t>call_some_functions</a:t>
            </a:r>
            <a:r>
              <a:rPr lang="en-US" altLang="zh-CN" dirty="0"/>
              <a:t>() 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except</a:t>
            </a:r>
            <a:r>
              <a:rPr lang="en-US" altLang="zh-CN" dirty="0"/>
              <a:t>: </a:t>
            </a:r>
            <a:endParaRPr lang="en-US" altLang="zh-CN" dirty="0" smtClean="0"/>
          </a:p>
          <a:p>
            <a:pPr algn="l"/>
            <a:r>
              <a:rPr lang="en-US" altLang="zh-CN" dirty="0" smtClean="0"/>
              <a:t>	pass </a:t>
            </a:r>
          </a:p>
          <a:p>
            <a:pPr algn="l"/>
            <a:r>
              <a:rPr kumimoji="1" lang="zh-CN" altLang="en-US" dirty="0" smtClean="0"/>
              <a:t>要在</a:t>
            </a:r>
            <a:r>
              <a:rPr kumimoji="1" lang="zh-CN" altLang="en-US" dirty="0"/>
              <a:t>定义明确的情况下使用</a:t>
            </a:r>
            <a:r>
              <a:rPr kumimoji="1" lang="en-US" altLang="zh-CN" dirty="0"/>
              <a:t>try </a:t>
            </a:r>
            <a:r>
              <a:rPr kumimoji="1" lang="zh-CN" altLang="en-US" dirty="0"/>
              <a:t>，并始终捕获特定的</a:t>
            </a:r>
            <a:r>
              <a:rPr kumimoji="1" lang="en-US" altLang="zh-CN" dirty="0"/>
              <a:t>Exception</a:t>
            </a:r>
            <a:r>
              <a:rPr kumimoji="1" lang="zh-CN" altLang="en-US" dirty="0"/>
              <a:t>类型。</a:t>
            </a:r>
          </a:p>
          <a:p>
            <a:pPr algn="l"/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806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调试</a:t>
            </a:r>
            <a:r>
              <a:rPr kumimoji="1" lang="en-US" altLang="zh-CN" dirty="0" err="1"/>
              <a:t>IOError</a:t>
            </a:r>
            <a:r>
              <a:rPr kumimoji="1" lang="zh-CN" altLang="en-US" dirty="0"/>
              <a:t>的最佳</a:t>
            </a:r>
            <a:r>
              <a:rPr kumimoji="1" lang="zh-CN" altLang="en-US" dirty="0" smtClean="0"/>
              <a:t>实践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algn="l"/>
            <a:r>
              <a:rPr kumimoji="1" lang="zh-CN" altLang="en-US" dirty="0" smtClean="0"/>
              <a:t>由于</a:t>
            </a:r>
            <a:r>
              <a:rPr kumimoji="1" lang="en-US" altLang="zh-CN" dirty="0" err="1"/>
              <a:t>IOError</a:t>
            </a:r>
            <a:r>
              <a:rPr kumimoji="1" lang="zh-CN" altLang="en-US" dirty="0"/>
              <a:t>频繁发生，并且对于初学者来说非常烦人，因此在这里列举最常见</a:t>
            </a:r>
            <a:r>
              <a:rPr kumimoji="1" lang="zh-CN" altLang="en-US" dirty="0" smtClean="0"/>
              <a:t>的策略：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在终端或文件浏览器中找到文件的确切位置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打印程序中使用的路径和文件名。 将其与真实的进行比较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检查当前工作目录（导入</a:t>
            </a:r>
            <a:r>
              <a:rPr kumimoji="1" lang="en-US" altLang="zh-CN" dirty="0" err="1"/>
              <a:t>os</a:t>
            </a:r>
            <a:r>
              <a:rPr kumimoji="1" lang="zh-CN" altLang="en-US" dirty="0"/>
              <a:t>； </a:t>
            </a:r>
            <a:r>
              <a:rPr kumimoji="1" lang="en-US" altLang="zh-CN" dirty="0"/>
              <a:t>print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os.getcwd</a:t>
            </a:r>
            <a:r>
              <a:rPr kumimoji="1" lang="zh-CN" altLang="en-US" dirty="0"/>
              <a:t>（）））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用绝对路径替换</a:t>
            </a:r>
            <a:r>
              <a:rPr kumimoji="1" lang="zh-CN" altLang="en-US" dirty="0" smtClean="0"/>
              <a:t>相对路径。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在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上：确保您对相关文件具有访问权限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os.path</a:t>
            </a:r>
            <a:r>
              <a:rPr kumimoji="1" lang="zh-CN" altLang="en-US" dirty="0" smtClean="0"/>
              <a:t>模块处理</a:t>
            </a:r>
            <a:r>
              <a:rPr kumimoji="1" lang="zh-CN" altLang="en-US" dirty="0"/>
              <a:t>路径和目录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8559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对于许多微细的</a:t>
            </a:r>
            <a:r>
              <a:rPr kumimoji="1" lang="zh-CN" altLang="en-US" dirty="0"/>
              <a:t>错误</a:t>
            </a:r>
            <a:r>
              <a:rPr kumimoji="1" lang="zh-CN" altLang="en-US" dirty="0" smtClean="0"/>
              <a:t>，我们不必要纠结前</a:t>
            </a:r>
            <a:r>
              <a:rPr kumimoji="1" lang="zh-CN" altLang="en-US" dirty="0"/>
              <a:t>三</a:t>
            </a:r>
            <a:r>
              <a:rPr kumimoji="1" lang="zh-CN" altLang="en-US" dirty="0" smtClean="0"/>
              <a:t>点。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程序中发生异常时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我们就希望</a:t>
            </a:r>
            <a:r>
              <a:rPr kumimoji="1" lang="zh-CN" altLang="en-US" dirty="0"/>
              <a:t>异常消失。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因此</a:t>
            </a:r>
            <a:r>
              <a:rPr kumimoji="1" lang="zh-CN" altLang="en-US" dirty="0"/>
              <a:t>，在</a:t>
            </a:r>
            <a:r>
              <a:rPr kumimoji="1" lang="zh-CN" altLang="en-US" dirty="0" smtClean="0"/>
              <a:t>本节中</a:t>
            </a:r>
            <a:r>
              <a:rPr kumimoji="1" lang="zh-CN" altLang="en-US" dirty="0"/>
              <a:t>，我们将集中讨论最后一点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如何解决所</a:t>
            </a:r>
            <a:r>
              <a:rPr kumimoji="1" lang="zh-CN" altLang="en-US" dirty="0"/>
              <a:t>知道的缺陷。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其他</a:t>
            </a:r>
            <a:r>
              <a:rPr kumimoji="1" lang="zh-CN" altLang="en-US" dirty="0"/>
              <a:t>问题将在后面的章节中处理。</a:t>
            </a:r>
          </a:p>
        </p:txBody>
      </p:sp>
    </p:spTree>
    <p:extLst>
      <p:ext uri="{BB962C8B-B14F-4D97-AF65-F5344CB8AC3E}">
        <p14:creationId xmlns:p14="http://schemas.microsoft.com/office/powerpoint/2010/main" val="1620551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错误信息和缺陷</a:t>
            </a:r>
            <a:endParaRPr kumimoji="1" lang="en-US" altLang="zh-CN" dirty="0" smtClean="0"/>
          </a:p>
          <a:p>
            <a:r>
              <a:rPr kumimoji="1" lang="zh-CN" altLang="en-US" dirty="0" smtClean="0"/>
              <a:t>异常的策略：调试</a:t>
            </a:r>
            <a:r>
              <a:rPr kumimoji="1" lang="zh-CN" altLang="en-US" dirty="0"/>
              <a:t>通过查看代码进行调试</a:t>
            </a:r>
            <a:r>
              <a:rPr kumimoji="1" lang="zh-CN" altLang="en-US" dirty="0" smtClean="0"/>
              <a:t>，通过</a:t>
            </a:r>
            <a:r>
              <a:rPr kumimoji="1" lang="zh-CN" altLang="en-US" dirty="0"/>
              <a:t>查看错误消息进行调试，并捕获异常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zh-CN" altLang="en-US" dirty="0" smtClean="0"/>
              <a:t>总结：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有时</a:t>
            </a:r>
            <a:r>
              <a:rPr kumimoji="1" lang="zh-CN" altLang="en-US" dirty="0"/>
              <a:t>错误消息直接指向缺陷（例如</a:t>
            </a:r>
            <a:r>
              <a:rPr kumimoji="1" lang="en-US" altLang="zh-CN" dirty="0" err="1"/>
              <a:t>SyntaxError</a:t>
            </a:r>
            <a:r>
              <a:rPr kumimoji="1" lang="zh-CN" altLang="en-US" dirty="0"/>
              <a:t>）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还有</a:t>
            </a:r>
            <a:r>
              <a:rPr kumimoji="1" lang="zh-CN" altLang="en-US" dirty="0"/>
              <a:t>许多示例，其中错误消息足够精确，可以将缺陷缩小到几种可能性（例如</a:t>
            </a:r>
            <a:r>
              <a:rPr kumimoji="1" lang="en-US" altLang="zh-CN" dirty="0" err="1"/>
              <a:t>IOError</a:t>
            </a:r>
            <a:r>
              <a:rPr kumimoji="1" lang="zh-CN" altLang="en-US" dirty="0"/>
              <a:t>）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其他</a:t>
            </a:r>
            <a:r>
              <a:rPr kumimoji="1" lang="zh-CN" altLang="en-US" dirty="0"/>
              <a:t>错误消息更加晦涩难懂，需要经验才能了解其含义</a:t>
            </a:r>
            <a:r>
              <a:rPr kumimoji="1" lang="zh-CN" altLang="en-US" dirty="0" smtClean="0"/>
              <a:t>。在</a:t>
            </a:r>
            <a:r>
              <a:rPr kumimoji="1" lang="zh-CN" altLang="en-US" dirty="0"/>
              <a:t>这种情况下，错误消息不是那么有用</a:t>
            </a:r>
            <a:r>
              <a:rPr kumimoji="1" lang="zh-CN" altLang="en-US" dirty="0" smtClean="0"/>
              <a:t>。像</a:t>
            </a:r>
            <a:r>
              <a:rPr kumimoji="1" lang="zh-CN" altLang="en-US" dirty="0"/>
              <a:t>甲骨文一样，它提供了提示，但是仅通过查看错误消息是不可能找到缺陷的。在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中，通常存在许多可能导致相同错误的缺陷，这种情况在</a:t>
            </a:r>
            <a:r>
              <a:rPr kumimoji="1" lang="en-US" altLang="zh-CN" dirty="0" err="1"/>
              <a:t>TypeError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ValueError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AttributeError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IndexError</a:t>
            </a:r>
            <a:r>
              <a:rPr kumimoji="1" lang="zh-CN" altLang="en-US" dirty="0"/>
              <a:t>中非常常见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150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缺陷来自哪里</a:t>
            </a:r>
            <a:r>
              <a:rPr kumimoji="1" lang="zh-CN" altLang="en-US" dirty="0" smtClean="0"/>
              <a:t>？</a:t>
            </a:r>
            <a:endParaRPr kumimoji="1" lang="en-US" altLang="zh-CN" dirty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我们程序中出现缺陷的原因是多方面的。 要成功调试，值得知道缺陷来自何处。 </a:t>
            </a:r>
            <a:r>
              <a:rPr kumimoji="1" lang="zh-CN" altLang="en-US" dirty="0" smtClean="0"/>
              <a:t>大多数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错误的方式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首先，在</a:t>
            </a:r>
            <a:r>
              <a:rPr kumimoji="1" lang="zh-CN" altLang="en-US" dirty="0" smtClean="0"/>
              <a:t>实编码中</a:t>
            </a:r>
            <a:r>
              <a:rPr kumimoji="1" lang="zh-CN" altLang="en-US" dirty="0"/>
              <a:t>发生了错误。 代码在我的脑海中是正确的，</a:t>
            </a:r>
            <a:r>
              <a:rPr kumimoji="1" lang="zh-CN" altLang="en-US" dirty="0" smtClean="0"/>
              <a:t>但是写出来就错了：缺少</a:t>
            </a:r>
            <a:r>
              <a:rPr kumimoji="1" lang="zh-CN" altLang="en-US" dirty="0"/>
              <a:t>冒号，变量拼写错误，参数被</a:t>
            </a:r>
            <a:r>
              <a:rPr kumimoji="1" lang="zh-CN" altLang="en-US" dirty="0" smtClean="0"/>
              <a:t>遗忘。 </a:t>
            </a:r>
            <a:r>
              <a:rPr kumimoji="1" lang="zh-CN" altLang="en-US" dirty="0"/>
              <a:t>这些缺陷中</a:t>
            </a:r>
            <a:r>
              <a:rPr kumimoji="1" lang="zh-CN" altLang="en-US" dirty="0" smtClean="0"/>
              <a:t>的大多数</a:t>
            </a:r>
            <a:r>
              <a:rPr kumimoji="1" lang="zh-CN" altLang="en-US" dirty="0"/>
              <a:t>会在早期出现故障</a:t>
            </a:r>
            <a:r>
              <a:rPr kumimoji="1" lang="zh-CN" altLang="en-US" dirty="0" smtClean="0"/>
              <a:t>，修复简单。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其次，糟糕</a:t>
            </a:r>
            <a:r>
              <a:rPr kumimoji="1" lang="zh-CN" altLang="en-US" dirty="0" smtClean="0"/>
              <a:t>的设计产生</a:t>
            </a:r>
            <a:r>
              <a:rPr kumimoji="1" lang="zh-CN" altLang="en-US" dirty="0"/>
              <a:t>了更细微的缺陷。 </a:t>
            </a:r>
            <a:r>
              <a:rPr kumimoji="1" lang="zh-CN" altLang="en-US" dirty="0" smtClean="0"/>
              <a:t>代码在</a:t>
            </a:r>
            <a:r>
              <a:rPr kumimoji="1" lang="zh-CN" altLang="en-US" dirty="0"/>
              <a:t>我脑海</a:t>
            </a:r>
            <a:r>
              <a:rPr kumimoji="1" lang="zh-CN" altLang="en-US" dirty="0" smtClean="0"/>
              <a:t>中就不</a:t>
            </a:r>
            <a:r>
              <a:rPr kumimoji="1" lang="zh-CN" altLang="en-US" dirty="0"/>
              <a:t>正确了：我选择了一种不合适的方法</a:t>
            </a:r>
            <a:r>
              <a:rPr kumimoji="1" lang="zh-CN" altLang="en-US" dirty="0" smtClean="0"/>
              <a:t>，因此</a:t>
            </a:r>
            <a:r>
              <a:rPr kumimoji="1" lang="zh-CN" altLang="en-US" dirty="0"/>
              <a:t>我最终解决</a:t>
            </a:r>
            <a:r>
              <a:rPr kumimoji="1" lang="zh-CN" altLang="en-US" dirty="0" smtClean="0"/>
              <a:t>了另一个问题</a:t>
            </a:r>
            <a:r>
              <a:rPr kumimoji="1" lang="zh-CN" altLang="en-US" dirty="0"/>
              <a:t>。 这种缺陷很难识别。 通常的结果是我可以重新开始编写代码部分。 测试是一种很好的策略，可以尽早发现</a:t>
            </a:r>
            <a:r>
              <a:rPr kumimoji="1" lang="zh-CN" altLang="en-US"/>
              <a:t>错误</a:t>
            </a:r>
            <a:r>
              <a:rPr kumimoji="1" lang="zh-CN" altLang="en-US" smtClean="0"/>
              <a:t>的</a:t>
            </a:r>
            <a:r>
              <a:rPr kumimoji="1" lang="zh-CN" altLang="en-US" smtClean="0"/>
              <a:t>设计</a:t>
            </a:r>
            <a:r>
              <a:rPr kumimoji="1" lang="zh-CN" altLang="en-US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686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charset="0"/>
              <a:buChar char="•"/>
            </a:pP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 smtClean="0"/>
              <a:t>第三</a:t>
            </a:r>
            <a:r>
              <a:rPr kumimoji="1" lang="zh-CN" altLang="en-US" dirty="0"/>
              <a:t>，不良</a:t>
            </a:r>
            <a:r>
              <a:rPr kumimoji="1" lang="zh-CN" altLang="en-US" dirty="0" smtClean="0"/>
              <a:t>的编程习惯会</a:t>
            </a:r>
            <a:r>
              <a:rPr kumimoji="1" lang="zh-CN" altLang="en-US" dirty="0"/>
              <a:t>间接导致缺陷。 </a:t>
            </a:r>
            <a:r>
              <a:rPr kumimoji="1" lang="zh-CN" altLang="en-US" dirty="0" smtClean="0"/>
              <a:t>每我</a:t>
            </a:r>
            <a:r>
              <a:rPr kumimoji="1" lang="zh-CN" altLang="en-US" dirty="0"/>
              <a:t>编写冗余代码，不注意清理</a:t>
            </a:r>
            <a:r>
              <a:rPr kumimoji="1" lang="zh-CN" altLang="en-US" dirty="0" smtClean="0"/>
              <a:t>代码（重构）或</a:t>
            </a:r>
            <a:r>
              <a:rPr kumimoji="1" lang="zh-CN" altLang="en-US" dirty="0"/>
              <a:t>不记录我在做什么</a:t>
            </a:r>
            <a:r>
              <a:rPr kumimoji="1" lang="zh-CN" altLang="en-US" dirty="0" smtClean="0"/>
              <a:t>时（没有文档），</a:t>
            </a:r>
            <a:r>
              <a:rPr kumimoji="1" lang="zh-CN" altLang="en-US" dirty="0"/>
              <a:t>以后对程序进行修改就很可能产生错误的程序。 为避免此类问题，</a:t>
            </a:r>
            <a:r>
              <a:rPr kumimoji="1" lang="zh-CN" altLang="en-US" dirty="0" smtClean="0"/>
              <a:t>我们要有维护</a:t>
            </a:r>
            <a:r>
              <a:rPr kumimoji="1" lang="zh-CN" altLang="en-US" dirty="0"/>
              <a:t>软件项目的最佳实践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endParaRPr kumimoji="1" lang="en-US" altLang="zh-CN" dirty="0"/>
          </a:p>
          <a:p>
            <a:pPr marL="457200" indent="-457200" algn="l">
              <a:buFont typeface="Arial" charset="0"/>
              <a:buChar char="•"/>
            </a:pPr>
            <a:r>
              <a:rPr kumimoji="1" lang="zh-CN" altLang="en-US" dirty="0"/>
              <a:t>最后，还有一些潜在的人为因素。 首次使用语言功能或库时，与其他程序员的沟通困难，并且在匆忙或疲倦地编写程序时，缺陷蜂拥而至。除了前面提到的做法外，对自己</a:t>
            </a:r>
            <a:r>
              <a:rPr kumimoji="1" lang="zh-CN" altLang="en-US" dirty="0" smtClean="0"/>
              <a:t>的工作抱有谦虚态度很有益处。不要</a:t>
            </a:r>
            <a:r>
              <a:rPr kumimoji="1" lang="zh-CN" altLang="en-US" dirty="0"/>
              <a:t>盲目地信任您的代码，因为它所包含的缺陷</a:t>
            </a:r>
            <a:r>
              <a:rPr kumimoji="1" lang="zh-CN" altLang="en-US" dirty="0" smtClean="0"/>
              <a:t>比自认为的要多</a:t>
            </a:r>
            <a:r>
              <a:rPr kumimoji="1" lang="zh-CN" altLang="en-US" dirty="0"/>
              <a:t>。</a:t>
            </a:r>
            <a:endParaRPr kumimoji="1" lang="en-US" altLang="zh-CN" dirty="0" smtClean="0"/>
          </a:p>
          <a:p>
            <a:pPr marL="457200" indent="-457200" algn="l">
              <a:buFont typeface="Arial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419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Python</a:t>
            </a:r>
            <a:r>
              <a:rPr kumimoji="1" lang="zh-CN" altLang="en-US" dirty="0"/>
              <a:t>不是最容易调试的语言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中的动态类型会产生非常普通的错误</a:t>
            </a:r>
            <a:r>
              <a:rPr kumimoji="1" lang="zh-CN" altLang="en-US" dirty="0" smtClean="0"/>
              <a:t>消息。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其他</a:t>
            </a:r>
            <a:r>
              <a:rPr kumimoji="1" lang="zh-CN" altLang="en-US" dirty="0"/>
              <a:t>语言，编译器提供了更精确的消息（以及更多错误）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</a:t>
            </a:r>
            <a:r>
              <a:rPr kumimoji="1" lang="zh-CN" altLang="en-US" dirty="0"/>
              <a:t>帮助我们生成可执行代码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但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也为</a:t>
            </a:r>
            <a:r>
              <a:rPr kumimoji="1" lang="zh-CN" altLang="en-US" dirty="0"/>
              <a:t>我们提供了许多与代码进行紧密交互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近</a:t>
            </a:r>
            <a:r>
              <a:rPr kumimoji="1" lang="zh-CN" altLang="en-US" dirty="0"/>
              <a:t>距离检查缺陷</a:t>
            </a:r>
            <a:r>
              <a:rPr kumimoji="1" lang="zh-CN" altLang="en-US" dirty="0" smtClean="0"/>
              <a:t>的工具。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因为</a:t>
            </a:r>
            <a:r>
              <a:rPr kumimoji="1" lang="zh-CN" altLang="en-US" dirty="0"/>
              <a:t>仅查看错误消息是不够的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所以需要</a:t>
            </a:r>
            <a:r>
              <a:rPr kumimoji="1" lang="zh-CN" altLang="en-US" dirty="0"/>
              <a:t>查看其他调试技术</a:t>
            </a:r>
            <a:r>
              <a:rPr kumimoji="1" lang="zh-CN" altLang="en-US" dirty="0" smtClean="0"/>
              <a:t>来发现</a:t>
            </a:r>
            <a:r>
              <a:rPr kumimoji="1" lang="zh-CN" altLang="en-US" dirty="0"/>
              <a:t>更具挑战性的缺陷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947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调试练习一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以下</a:t>
            </a:r>
            <a:r>
              <a:rPr kumimoji="1" lang="zh-CN" altLang="en-US" dirty="0"/>
              <a:t>是完整的代码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load_tiles_buggy.py</a:t>
            </a:r>
            <a:endParaRPr kumimoji="1" lang="en-US" altLang="zh-CN" dirty="0" smtClean="0"/>
          </a:p>
          <a:p>
            <a:r>
              <a:rPr kumimoji="1" lang="zh-CN" altLang="en-US" dirty="0" smtClean="0"/>
              <a:t>运行结果，生成图片文件：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tile_combo.png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51" y="3461657"/>
            <a:ext cx="5058697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08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最佳</a:t>
            </a:r>
            <a:r>
              <a:rPr kumimoji="1" lang="zh-CN" altLang="en-US" dirty="0" smtClean="0"/>
              <a:t>实践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错误的代码</a:t>
            </a:r>
            <a:r>
              <a:rPr kumimoji="1" lang="zh-CN" altLang="en-US" dirty="0" smtClean="0"/>
              <a:t>导致缺陷。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一些异常具有精确的错误消息，可以通过</a:t>
            </a:r>
            <a:r>
              <a:rPr kumimoji="1" lang="zh-CN" altLang="en-US" dirty="0" smtClean="0"/>
              <a:t>检查代码来修复。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在错误消息指示的位置发现了一些缺陷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有些缺陷离错误消息中给出的位置很远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错误消息包括错误类型，描述和回溯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 smtClean="0"/>
              <a:t>推断是</a:t>
            </a:r>
            <a:r>
              <a:rPr kumimoji="1" lang="zh-CN" altLang="en-US" dirty="0"/>
              <a:t>一种确定错误根本原因的策略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try..except</a:t>
            </a:r>
            <a:r>
              <a:rPr kumimoji="1" lang="zh-CN" altLang="en-US" dirty="0"/>
              <a:t>捕获异常是一种处理特定情况和错误类型的策略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始终与特定的例外类型一起</a:t>
            </a:r>
            <a:r>
              <a:rPr kumimoji="1" lang="zh-CN" altLang="en-US" dirty="0" smtClean="0"/>
              <a:t>使用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切勿使用</a:t>
            </a:r>
            <a:r>
              <a:rPr kumimoji="1" lang="en-US" altLang="zh-CN" dirty="0" smtClean="0"/>
              <a:t>pass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•</a:t>
            </a:r>
            <a:r>
              <a:rPr kumimoji="1" lang="zh-CN" altLang="en-US" dirty="0"/>
              <a:t>错误和缺陷是不同的。</a:t>
            </a:r>
          </a:p>
        </p:txBody>
      </p:sp>
    </p:spTree>
    <p:extLst>
      <p:ext uri="{BB962C8B-B14F-4D97-AF65-F5344CB8AC3E}">
        <p14:creationId xmlns:p14="http://schemas.microsoft.com/office/powerpoint/2010/main" val="1817705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定义使用路径测试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85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612" y="445842"/>
            <a:ext cx="3519025" cy="854968"/>
          </a:xfrm>
        </p:spPr>
        <p:txBody>
          <a:bodyPr/>
          <a:lstStyle/>
          <a:p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数据流测试</a:t>
            </a:r>
            <a:endParaRPr 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504" y="1772816"/>
            <a:ext cx="10799180" cy="42770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latin typeface="STKaiti" charset="-122"/>
                <a:ea typeface="STKaiti" charset="-122"/>
                <a:cs typeface="STKaiti" charset="-122"/>
              </a:rPr>
              <a:t>最初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是随着编译系统要生成有效的目标码而出现的，主要用于代码</a:t>
            </a:r>
            <a:r>
              <a:rPr lang="zh-CN" altLang="en-US" sz="2600" dirty="0" smtClean="0">
                <a:latin typeface="STKaiti" charset="-122"/>
                <a:ea typeface="STKaiti" charset="-122"/>
                <a:cs typeface="STKaiti" charset="-122"/>
              </a:rPr>
              <a:t>优化。</a:t>
            </a:r>
            <a:endParaRPr lang="zh-CN" altLang="en-US" sz="2600" dirty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 smtClean="0">
                <a:latin typeface="STKaiti" charset="-122"/>
                <a:ea typeface="STKaiti" charset="-122"/>
                <a:cs typeface="STKaiti" charset="-122"/>
              </a:rPr>
              <a:t>现在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主要为发现</a:t>
            </a:r>
            <a:r>
              <a:rPr lang="zh-CN" altLang="en-US" sz="26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定义</a:t>
            </a:r>
            <a:r>
              <a:rPr lang="en-US" altLang="zh-CN" sz="2600" b="1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/</a:t>
            </a:r>
            <a:r>
              <a:rPr lang="zh-CN" altLang="en-US" sz="2600" dirty="0">
                <a:solidFill>
                  <a:srgbClr val="FF0000"/>
                </a:solidFill>
                <a:latin typeface="STKaiti" charset="-122"/>
                <a:ea typeface="STKaiti" charset="-122"/>
                <a:cs typeface="STKaiti" charset="-122"/>
              </a:rPr>
              <a:t>引用异常缺陷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 smtClean="0">
                <a:latin typeface="STKaiti" charset="-122"/>
                <a:ea typeface="STKaiti" charset="-122"/>
                <a:cs typeface="STKaiti" charset="-122"/>
              </a:rPr>
              <a:t>   1</a:t>
            </a:r>
            <a:r>
              <a:rPr lang="zh-CN" altLang="en-US" sz="2600" dirty="0" smtClean="0">
                <a:latin typeface="STKaiti" charset="-122"/>
                <a:ea typeface="STKaiti" charset="-122"/>
                <a:cs typeface="STKaiti" charset="-122"/>
              </a:rPr>
              <a:t>）</a:t>
            </a:r>
            <a:r>
              <a:rPr lang="zh-CN" altLang="zh-CN" sz="2600" dirty="0" smtClean="0">
                <a:latin typeface="STKaiti" charset="-122"/>
                <a:ea typeface="STKaiti" charset="-122"/>
                <a:cs typeface="STKaiti" charset="-122"/>
              </a:rPr>
              <a:t>变量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被定义，但是从来没有使用。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 smtClean="0">
                <a:latin typeface="STKaiti" charset="-122"/>
                <a:ea typeface="STKaiti" charset="-122"/>
                <a:cs typeface="STKaiti" charset="-122"/>
              </a:rPr>
              <a:t>   2</a:t>
            </a:r>
            <a:r>
              <a:rPr lang="zh-CN" altLang="en-US" sz="2600" dirty="0" smtClean="0">
                <a:latin typeface="STKaiti" charset="-122"/>
                <a:ea typeface="STKaiti" charset="-122"/>
                <a:cs typeface="STKaiti" charset="-122"/>
              </a:rPr>
              <a:t>）</a:t>
            </a:r>
            <a:r>
              <a:rPr lang="zh-CN" altLang="zh-CN" sz="2600" dirty="0" smtClean="0">
                <a:latin typeface="STKaiti" charset="-122"/>
                <a:ea typeface="STKaiti" charset="-122"/>
                <a:cs typeface="STKaiti" charset="-122"/>
              </a:rPr>
              <a:t>使用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的变量没有被定义。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 smtClean="0">
                <a:latin typeface="STKaiti" charset="-122"/>
                <a:ea typeface="STKaiti" charset="-122"/>
                <a:cs typeface="STKaiti" charset="-122"/>
              </a:rPr>
              <a:t>   3</a:t>
            </a:r>
            <a:r>
              <a:rPr lang="zh-CN" altLang="en-US" sz="2600" smtClean="0">
                <a:latin typeface="STKaiti" charset="-122"/>
                <a:ea typeface="STKaiti" charset="-122"/>
                <a:cs typeface="STKaiti" charset="-122"/>
              </a:rPr>
              <a:t>）</a:t>
            </a:r>
            <a:r>
              <a:rPr lang="zh-CN" altLang="zh-CN" sz="2600" smtClean="0">
                <a:latin typeface="STKaiti" charset="-122"/>
                <a:ea typeface="STKaiti" charset="-122"/>
                <a:cs typeface="STKaiti" charset="-122"/>
              </a:rPr>
              <a:t>变量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在使用之前被定义两次。</a:t>
            </a:r>
          </a:p>
          <a:p>
            <a:pPr marL="0" indent="0">
              <a:buNone/>
            </a:pPr>
            <a:endParaRPr 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99374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49705" y="1214203"/>
            <a:ext cx="11422505" cy="403235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zh-CN" sz="2600" dirty="0" smtClean="0">
                <a:latin typeface="STKaiti" charset="-122"/>
                <a:ea typeface="STKaiti" charset="-122"/>
                <a:cs typeface="STKaiti" charset="-122"/>
              </a:rPr>
              <a:t>节点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n∈G(P)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是变量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v∈V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的</a:t>
            </a:r>
            <a:r>
              <a:rPr lang="zh-CN" sz="26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定义节点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，记做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DEF(v,n),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当且仅当变量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的值由对应节点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的语句片段处定义</a:t>
            </a:r>
            <a:r>
              <a:rPr lang="zh-CN" sz="26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600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>
              <a:buNone/>
            </a:pP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节点n∈G(P)是变量v∈V的</a:t>
            </a:r>
            <a:r>
              <a:rPr lang="zh-CN" altLang="zh-CN" sz="26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使用节点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，记做USE(v,n),当且仅当变量v的值由对应节点n的语句片段处使用</a:t>
            </a:r>
            <a:r>
              <a:rPr lang="zh-CN" altLang="zh-CN" sz="26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600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buNone/>
            </a:pP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>
              <a:buNone/>
            </a:pP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使用节点USE(v,n)是一个</a:t>
            </a:r>
            <a:r>
              <a:rPr lang="zh-CN" altLang="zh-CN" sz="26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谓词使用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（记做P-use),当且仅当语句n是判断语句；否则，USE(v.n)是</a:t>
            </a:r>
            <a:r>
              <a:rPr lang="zh-CN" altLang="zh-CN" sz="26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计算使用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(记做C-use)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。</a:t>
            </a:r>
          </a:p>
          <a:p>
            <a:pPr>
              <a:buNone/>
            </a:pPr>
            <a:endParaRPr lang="zh-CN" altLang="zh-CN" dirty="0">
              <a:latin typeface="隶书" pitchFamily="49" charset="-122"/>
              <a:ea typeface="隶书" panose="02010509060101010101" pitchFamily="49" charset="-122"/>
            </a:endParaRPr>
          </a:p>
          <a:p>
            <a:pPr>
              <a:buFont typeface="Wingdings" pitchFamily="2" charset="2"/>
              <a:buNone/>
            </a:pPr>
            <a:endParaRPr lang="zh-CN" dirty="0">
              <a:latin typeface="隶书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6623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764497" y="749509"/>
            <a:ext cx="11032761" cy="484182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zh-CN" sz="2600" dirty="0" smtClean="0">
                <a:latin typeface="STKaiti" charset="-122"/>
                <a:ea typeface="STKaiti" charset="-122"/>
                <a:cs typeface="STKaiti" charset="-122"/>
              </a:rPr>
              <a:t>变量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的</a:t>
            </a:r>
            <a:r>
              <a:rPr lang="zh-CN" sz="2600" dirty="0">
                <a:solidFill>
                  <a:srgbClr val="CC6600"/>
                </a:solidFill>
                <a:latin typeface="STKaiti" charset="-122"/>
                <a:ea typeface="STKaiti" charset="-122"/>
                <a:cs typeface="STKaiti" charset="-122"/>
              </a:rPr>
              <a:t>定义</a:t>
            </a:r>
            <a:r>
              <a:rPr lang="zh-CN" altLang="zh-CN" sz="2600" dirty="0">
                <a:solidFill>
                  <a:srgbClr val="CC6600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zh-CN" sz="2600" dirty="0">
                <a:solidFill>
                  <a:srgbClr val="CC6600"/>
                </a:solidFill>
                <a:latin typeface="STKaiti" charset="-122"/>
                <a:ea typeface="STKaiti" charset="-122"/>
                <a:cs typeface="STKaiti" charset="-122"/>
              </a:rPr>
              <a:t>使用路径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（记做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du-path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）是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PATHS(P) 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中的路径，使得对某个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v∈V,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存在定义和使用节点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DEF(v,m)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和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USE(v,n),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使得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m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和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lang="zh-CN" sz="2600" dirty="0">
                <a:latin typeface="STKaiti" charset="-122"/>
                <a:ea typeface="STKaiti" charset="-122"/>
                <a:cs typeface="STKaiti" charset="-122"/>
              </a:rPr>
              <a:t>是该路径的最初和最终节点</a:t>
            </a:r>
            <a:r>
              <a:rPr lang="zh-CN" sz="26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600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>
              <a:buNone/>
            </a:pP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变量v的</a:t>
            </a:r>
            <a:r>
              <a:rPr lang="zh-CN" altLang="zh-CN" sz="26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定义</a:t>
            </a:r>
            <a:r>
              <a:rPr lang="zh-CN" altLang="en-US" sz="26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清洁</a:t>
            </a:r>
            <a:r>
              <a:rPr lang="zh-CN" altLang="zh-CN" sz="2600" dirty="0" smtClean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路径</a:t>
            </a:r>
            <a:r>
              <a:rPr lang="zh-CN" altLang="zh-CN" sz="2600" dirty="0">
                <a:latin typeface="STKaiti" charset="-122"/>
                <a:ea typeface="STKaiti" charset="-122"/>
                <a:cs typeface="STKaiti" charset="-122"/>
              </a:rPr>
              <a:t>(记做dc-path),是具有最初和最终节点DEF(v,m)和USE(v,n)的PATHS(P)中的路径，使得该路径中没有其他节点是v的定义节点</a:t>
            </a:r>
            <a:r>
              <a:rPr lang="zh-CN" altLang="zh-CN" sz="26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600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buNone/>
            </a:pP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>
              <a:buNone/>
            </a:pPr>
            <a:r>
              <a:rPr lang="zh-CN" altLang="en-US" sz="2600" dirty="0">
                <a:solidFill>
                  <a:srgbClr val="CC6600"/>
                </a:solidFill>
                <a:latin typeface="STKaiti" charset="-122"/>
                <a:ea typeface="STKaiti" charset="-122"/>
                <a:cs typeface="STKaiti" charset="-122"/>
              </a:rPr>
              <a:t>不是</a:t>
            </a:r>
            <a:r>
              <a:rPr lang="zh-CN" altLang="en-US" sz="2600" dirty="0" smtClean="0">
                <a:solidFill>
                  <a:srgbClr val="CC6600"/>
                </a:solidFill>
                <a:latin typeface="STKaiti" charset="-122"/>
                <a:ea typeface="STKaiti" charset="-122"/>
                <a:cs typeface="STKaiti" charset="-122"/>
              </a:rPr>
              <a:t>定义清洁的</a:t>
            </a:r>
            <a:r>
              <a:rPr lang="zh-CN" altLang="en-US" sz="2600" dirty="0">
                <a:solidFill>
                  <a:srgbClr val="CC6600"/>
                </a:solidFill>
                <a:latin typeface="STKaiti" charset="-122"/>
                <a:ea typeface="STKaiti" charset="-122"/>
                <a:cs typeface="STKaiti" charset="-122"/>
              </a:rPr>
              <a:t>定义</a:t>
            </a:r>
            <a:r>
              <a:rPr lang="en-US" altLang="zh-CN" sz="2600" dirty="0">
                <a:solidFill>
                  <a:srgbClr val="CC6600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zh-CN" altLang="en-US" sz="2600" dirty="0">
                <a:solidFill>
                  <a:srgbClr val="CC6600"/>
                </a:solidFill>
                <a:latin typeface="STKaiti" charset="-122"/>
                <a:ea typeface="STKaiti" charset="-122"/>
                <a:cs typeface="STKaiti" charset="-122"/>
              </a:rPr>
              <a:t>使用路径，是潜在有问题的地方。</a:t>
            </a:r>
          </a:p>
          <a:p>
            <a:pPr>
              <a:buNone/>
            </a:pPr>
            <a:r>
              <a:rPr lang="zh-CN" altLang="zh-CN" dirty="0" smtClean="0">
                <a:latin typeface="隶书" pitchFamily="49" charset="-122"/>
                <a:ea typeface="隶书" panose="02010509060101010101" pitchFamily="49" charset="-122"/>
              </a:rPr>
              <a:t> </a:t>
            </a:r>
            <a:endParaRPr lang="zh-CN" altLang="zh-CN" dirty="0">
              <a:latin typeface="隶书" pitchFamily="49" charset="-122"/>
              <a:ea typeface="隶书" panose="02010509060101010101" pitchFamily="49" charset="-122"/>
            </a:endParaRPr>
          </a:p>
          <a:p>
            <a:pPr>
              <a:buFont typeface="Wingdings" pitchFamily="2" charset="2"/>
              <a:buNone/>
            </a:pPr>
            <a:endParaRPr lang="zh-CN" dirty="0">
              <a:latin typeface="隶书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58845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异常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在这里指运行程序时会抛出错误信息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很少</a:t>
            </a:r>
            <a:r>
              <a:rPr kumimoji="1" lang="zh-CN" altLang="en-US" dirty="0"/>
              <a:t>有程序在第一</a:t>
            </a:r>
            <a:r>
              <a:rPr kumimoji="1" lang="zh-CN" altLang="en-US" dirty="0" smtClean="0"/>
              <a:t>次运行时就能</a:t>
            </a:r>
            <a:r>
              <a:rPr kumimoji="1" lang="zh-CN" altLang="en-US" dirty="0"/>
              <a:t>顺利运行。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通常，我们会</a:t>
            </a:r>
            <a:r>
              <a:rPr kumimoji="1" lang="zh-CN" altLang="en-US" dirty="0"/>
              <a:t>看到一条错误消息。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中看到错误消息或异常时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就知道</a:t>
            </a:r>
            <a:r>
              <a:rPr kumimoji="1" lang="zh-CN" altLang="en-US" dirty="0"/>
              <a:t>我们的代码有问题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由于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异常通常是由于缺陷而发生的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因此</a:t>
            </a:r>
            <a:r>
              <a:rPr kumimoji="1" lang="zh-CN" altLang="en-US" dirty="0"/>
              <a:t>毫无疑问</a:t>
            </a:r>
            <a:r>
              <a:rPr kumimoji="1" lang="zh-CN" altLang="en-US" dirty="0" smtClean="0"/>
              <a:t>是存在</a:t>
            </a:r>
            <a:r>
              <a:rPr kumimoji="1" lang="en-US" altLang="zh-CN" dirty="0"/>
              <a:t>bug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因此，</a:t>
            </a:r>
            <a:r>
              <a:rPr kumimoji="1" lang="zh-CN" altLang="en-US" dirty="0" smtClean="0"/>
              <a:t>这种系统抛出异常的缺陷</a:t>
            </a:r>
            <a:r>
              <a:rPr kumimoji="1" lang="zh-CN" altLang="en-US" dirty="0"/>
              <a:t>相对容易调试。</a:t>
            </a:r>
          </a:p>
        </p:txBody>
      </p:sp>
    </p:spTree>
    <p:extLst>
      <p:ext uri="{BB962C8B-B14F-4D97-AF65-F5344CB8AC3E}">
        <p14:creationId xmlns:p14="http://schemas.microsoft.com/office/powerpoint/2010/main" val="865918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1524000" y="1371600"/>
            <a:ext cx="58674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Tx/>
              <a:buAutoNum type="arabicPeriod"/>
              <a:defRPr/>
            </a:pPr>
            <a:r>
              <a:rPr lang="en-US" altLang="zh-TW" b="1">
                <a:ea typeface="新細明體" charset="0"/>
                <a:cs typeface="新細明體" charset="0"/>
              </a:rPr>
              <a:t>Pseudo-code Sample</a:t>
            </a:r>
          </a:p>
          <a:p>
            <a:pPr eaLnBrk="1" hangingPunct="1">
              <a:buFontTx/>
              <a:buAutoNum type="arabicPeriod"/>
              <a:defRPr/>
            </a:pPr>
            <a:r>
              <a:rPr lang="en-US" altLang="zh-TW" b="1">
                <a:ea typeface="新細明體" charset="0"/>
                <a:cs typeface="新細明體" charset="0"/>
              </a:rPr>
              <a:t>  int a, b</a:t>
            </a:r>
          </a:p>
          <a:p>
            <a:pPr eaLnBrk="1" hangingPunct="1">
              <a:buFontTx/>
              <a:buAutoNum type="arabicPeriod"/>
              <a:defRPr/>
            </a:pPr>
            <a:r>
              <a:rPr lang="en-US" altLang="zh-TW" b="1">
                <a:ea typeface="新細明體" charset="0"/>
                <a:cs typeface="新細明體" charset="0"/>
              </a:rPr>
              <a:t>  input (a, b)</a:t>
            </a:r>
          </a:p>
          <a:p>
            <a:pPr eaLnBrk="1" hangingPunct="1">
              <a:buFontTx/>
              <a:buAutoNum type="arabicPeriod"/>
              <a:defRPr/>
            </a:pPr>
            <a:r>
              <a:rPr lang="en-US" altLang="zh-TW" b="1">
                <a:ea typeface="新細明體" charset="0"/>
                <a:cs typeface="新細明體" charset="0"/>
              </a:rPr>
              <a:t>  if (a &gt; b)</a:t>
            </a:r>
          </a:p>
          <a:p>
            <a:pPr eaLnBrk="1" hangingPunct="1">
              <a:buFontTx/>
              <a:buAutoNum type="arabicPeriod"/>
              <a:defRPr/>
            </a:pPr>
            <a:r>
              <a:rPr lang="en-US" altLang="zh-TW" b="1">
                <a:ea typeface="新細明體" charset="0"/>
                <a:cs typeface="新細明體" charset="0"/>
              </a:rPr>
              <a:t>     then Output (a, “ a bigger than b”)</a:t>
            </a:r>
          </a:p>
          <a:p>
            <a:pPr eaLnBrk="1" hangingPunct="1">
              <a:buFontTx/>
              <a:buAutoNum type="arabicPeriod"/>
              <a:defRPr/>
            </a:pPr>
            <a:r>
              <a:rPr lang="en-US" altLang="zh-TW" b="1">
                <a:ea typeface="新細明體" charset="0"/>
                <a:cs typeface="新細明體" charset="0"/>
              </a:rPr>
              <a:t>     else Output (b, “ b is equal or greater than a”)</a:t>
            </a:r>
          </a:p>
          <a:p>
            <a:pPr eaLnBrk="1" hangingPunct="1">
              <a:buFontTx/>
              <a:buAutoNum type="arabicPeriod"/>
              <a:defRPr/>
            </a:pPr>
            <a:r>
              <a:rPr lang="en-US" altLang="zh-TW" b="1">
                <a:ea typeface="新細明體" charset="0"/>
                <a:cs typeface="新細明體" charset="0"/>
              </a:rPr>
              <a:t>end </a:t>
            </a:r>
            <a:endParaRPr lang="en-US" b="1"/>
          </a:p>
        </p:txBody>
      </p:sp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8458200" y="1066800"/>
            <a:ext cx="7620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TW">
                <a:ea typeface="新細明體" charset="0"/>
                <a:cs typeface="新細明體" charset="0"/>
              </a:rPr>
              <a:t>3</a:t>
            </a:r>
            <a:endParaRPr lang="en-US">
              <a:cs typeface="Arial" charset="0"/>
            </a:endParaRPr>
          </a:p>
        </p:txBody>
      </p:sp>
      <p:sp>
        <p:nvSpPr>
          <p:cNvPr id="6149" name="AutoShape 8"/>
          <p:cNvSpPr>
            <a:spLocks noChangeArrowheads="1"/>
          </p:cNvSpPr>
          <p:nvPr/>
        </p:nvSpPr>
        <p:spPr bwMode="auto">
          <a:xfrm>
            <a:off x="8458200" y="1828800"/>
            <a:ext cx="838200" cy="533400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TW">
                <a:ea typeface="新細明體" charset="0"/>
                <a:cs typeface="新細明體" charset="0"/>
              </a:rPr>
              <a:t>4</a:t>
            </a:r>
            <a:endParaRPr lang="en-US">
              <a:cs typeface="Arial" charset="0"/>
            </a:endParaRPr>
          </a:p>
        </p:txBody>
      </p:sp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7467600" y="2438400"/>
            <a:ext cx="7620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TW">
                <a:ea typeface="新細明體" charset="0"/>
                <a:cs typeface="新細明體" charset="0"/>
              </a:rPr>
              <a:t>5</a:t>
            </a:r>
            <a:endParaRPr lang="en-US">
              <a:cs typeface="Arial" charset="0"/>
            </a:endParaRPr>
          </a:p>
        </p:txBody>
      </p:sp>
      <p:sp>
        <p:nvSpPr>
          <p:cNvPr id="6151" name="Rectangle 11"/>
          <p:cNvSpPr>
            <a:spLocks noChangeArrowheads="1"/>
          </p:cNvSpPr>
          <p:nvPr/>
        </p:nvSpPr>
        <p:spPr bwMode="auto">
          <a:xfrm>
            <a:off x="9448800" y="2362200"/>
            <a:ext cx="7620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TW">
                <a:ea typeface="新細明體" charset="0"/>
                <a:cs typeface="新細明體" charset="0"/>
              </a:rPr>
              <a:t>6</a:t>
            </a:r>
            <a:endParaRPr lang="en-US">
              <a:cs typeface="Arial" charset="0"/>
            </a:endParaRPr>
          </a:p>
        </p:txBody>
      </p:sp>
      <p:sp>
        <p:nvSpPr>
          <p:cNvPr id="6152" name="Rectangle 12"/>
          <p:cNvSpPr>
            <a:spLocks noChangeArrowheads="1"/>
          </p:cNvSpPr>
          <p:nvPr/>
        </p:nvSpPr>
        <p:spPr bwMode="auto">
          <a:xfrm>
            <a:off x="8534400" y="3124200"/>
            <a:ext cx="7620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TW">
                <a:ea typeface="新細明體" charset="0"/>
                <a:cs typeface="新細明體" charset="0"/>
              </a:rPr>
              <a:t>7</a:t>
            </a:r>
            <a:endParaRPr lang="en-US">
              <a:cs typeface="Arial" charset="0"/>
            </a:endParaRPr>
          </a:p>
        </p:txBody>
      </p:sp>
      <p:sp>
        <p:nvSpPr>
          <p:cNvPr id="6153" name="Line 13"/>
          <p:cNvSpPr>
            <a:spLocks noChangeShapeType="1"/>
          </p:cNvSpPr>
          <p:nvPr/>
        </p:nvSpPr>
        <p:spPr bwMode="auto">
          <a:xfrm flipH="1">
            <a:off x="8839200" y="1447800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6154" name="Line 14"/>
          <p:cNvSpPr>
            <a:spLocks noChangeShapeType="1"/>
          </p:cNvSpPr>
          <p:nvPr/>
        </p:nvSpPr>
        <p:spPr bwMode="auto">
          <a:xfrm flipH="1">
            <a:off x="7772400" y="2133600"/>
            <a:ext cx="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6155" name="Line 15"/>
          <p:cNvSpPr>
            <a:spLocks noChangeShapeType="1"/>
          </p:cNvSpPr>
          <p:nvPr/>
        </p:nvSpPr>
        <p:spPr bwMode="auto">
          <a:xfrm flipH="1">
            <a:off x="9829800" y="2057400"/>
            <a:ext cx="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6156" name="Line 16"/>
          <p:cNvSpPr>
            <a:spLocks noChangeShapeType="1"/>
          </p:cNvSpPr>
          <p:nvPr/>
        </p:nvSpPr>
        <p:spPr bwMode="auto">
          <a:xfrm>
            <a:off x="8001000" y="2819400"/>
            <a:ext cx="6858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6157" name="Line 17"/>
          <p:cNvSpPr>
            <a:spLocks noChangeShapeType="1"/>
          </p:cNvSpPr>
          <p:nvPr/>
        </p:nvSpPr>
        <p:spPr bwMode="auto">
          <a:xfrm flipH="1">
            <a:off x="9220200" y="2743200"/>
            <a:ext cx="6096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6158" name="Line 18"/>
          <p:cNvSpPr>
            <a:spLocks noChangeShapeType="1"/>
          </p:cNvSpPr>
          <p:nvPr/>
        </p:nvSpPr>
        <p:spPr bwMode="auto">
          <a:xfrm>
            <a:off x="9296400" y="2057400"/>
            <a:ext cx="609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6159" name="Line 19"/>
          <p:cNvSpPr>
            <a:spLocks noChangeShapeType="1"/>
          </p:cNvSpPr>
          <p:nvPr/>
        </p:nvSpPr>
        <p:spPr bwMode="auto">
          <a:xfrm flipH="1">
            <a:off x="7772400" y="2133600"/>
            <a:ext cx="6858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6160" name="Text Box 20"/>
          <p:cNvSpPr txBox="1">
            <a:spLocks noChangeArrowheads="1"/>
          </p:cNvSpPr>
          <p:nvPr/>
        </p:nvSpPr>
        <p:spPr bwMode="auto">
          <a:xfrm>
            <a:off x="1981200" y="3505201"/>
            <a:ext cx="8686800" cy="25368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The following are examples of the definitions: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DEF(a, 3) – node 3 is a </a:t>
            </a:r>
            <a:r>
              <a:rPr lang="en-US" altLang="zh-TW" sz="1600" b="1" i="1" u="sng" dirty="0">
                <a:ea typeface="新細明體" charset="0"/>
                <a:cs typeface="新細明體" charset="0"/>
              </a:rPr>
              <a:t>defining node</a:t>
            </a:r>
            <a:r>
              <a:rPr lang="en-US" altLang="zh-TW" sz="1600" b="1" dirty="0">
                <a:ea typeface="新細明體" charset="0"/>
                <a:cs typeface="新細明體" charset="0"/>
              </a:rPr>
              <a:t> of variable “a” ---  a value is assigned to “a” 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USE(a, 4) – node 4 is a </a:t>
            </a:r>
            <a:r>
              <a:rPr lang="en-US" altLang="zh-TW" sz="1600" b="1" i="1" u="sng" dirty="0">
                <a:ea typeface="新細明體" charset="0"/>
                <a:cs typeface="新細明體" charset="0"/>
              </a:rPr>
              <a:t>usage node</a:t>
            </a:r>
            <a:r>
              <a:rPr lang="en-US" altLang="zh-TW" sz="1600" b="1" dirty="0">
                <a:ea typeface="新細明體" charset="0"/>
                <a:cs typeface="新細明體" charset="0"/>
              </a:rPr>
              <a:t> of variable “a”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USE(a, 5) – node 5 is a </a:t>
            </a:r>
            <a:r>
              <a:rPr lang="en-US" altLang="zh-TW" sz="1600" b="1" i="1" u="sng" dirty="0">
                <a:ea typeface="新細明體" charset="0"/>
                <a:cs typeface="新細明體" charset="0"/>
              </a:rPr>
              <a:t>usage node</a:t>
            </a:r>
            <a:r>
              <a:rPr lang="en-US" altLang="zh-TW" sz="1600" b="1" dirty="0">
                <a:ea typeface="新細明體" charset="0"/>
                <a:cs typeface="新細明體" charset="0"/>
              </a:rPr>
              <a:t> of variable “a”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USE (a,4) is a </a:t>
            </a:r>
            <a:r>
              <a:rPr lang="en-US" altLang="zh-TW" sz="1600" b="1" i="1" u="sng" dirty="0">
                <a:ea typeface="新細明體" charset="0"/>
                <a:cs typeface="新細明體" charset="0"/>
              </a:rPr>
              <a:t>P-use node</a:t>
            </a:r>
            <a:r>
              <a:rPr lang="en-US" altLang="zh-TW" sz="1600" b="1" dirty="0">
                <a:ea typeface="新細明體" charset="0"/>
                <a:cs typeface="新細明體" charset="0"/>
              </a:rPr>
              <a:t> while 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USE(a,5) is </a:t>
            </a:r>
            <a:r>
              <a:rPr lang="en-US" altLang="zh-TW" sz="1600" b="1" i="1" u="sng" dirty="0">
                <a:ea typeface="新細明體" charset="0"/>
                <a:cs typeface="新細明體" charset="0"/>
              </a:rPr>
              <a:t>C-use node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Path that begins with DEF(a,3) and ends with USE(a,4) is a </a:t>
            </a:r>
            <a:r>
              <a:rPr lang="en-US" altLang="zh-TW" sz="1600" b="1" i="1" u="sng" dirty="0">
                <a:ea typeface="新細明體" charset="0"/>
                <a:cs typeface="新細明體" charset="0"/>
              </a:rPr>
              <a:t>definition-use path of a 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Path that begins with DEF(a,3) and ends with USE(a,5) is a </a:t>
            </a:r>
            <a:r>
              <a:rPr lang="en-US" altLang="zh-TW" sz="1600" b="1" i="1" u="sng" dirty="0">
                <a:ea typeface="新細明體" charset="0"/>
                <a:cs typeface="新細明體" charset="0"/>
              </a:rPr>
              <a:t>definition-use path of a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Path that begins with DEF(a,3) and ends with USE(a,5) is a </a:t>
            </a:r>
            <a:r>
              <a:rPr lang="en-US" altLang="zh-TW" sz="1600" b="1" i="1" u="sng" dirty="0">
                <a:ea typeface="新細明體" charset="0"/>
                <a:cs typeface="新細明體" charset="0"/>
              </a:rPr>
              <a:t>definition-clear path of a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 dirty="0">
                <a:ea typeface="新細明體" charset="0"/>
                <a:cs typeface="新細明體" charset="0"/>
              </a:rPr>
              <a:t>Path that begins with DEF(b,3) and ends with USE(b.6) is a </a:t>
            </a:r>
            <a:r>
              <a:rPr lang="en-US" altLang="zh-TW" sz="1600" b="1" i="1" u="sng" dirty="0">
                <a:ea typeface="新細明體" charset="0"/>
                <a:cs typeface="新細明體" charset="0"/>
              </a:rPr>
              <a:t>definition-use path of b</a:t>
            </a:r>
            <a:endParaRPr lang="en-US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113882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598" y="122932"/>
            <a:ext cx="8967788" cy="102006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>
                <a:ea typeface="隶书" pitchFamily="49" charset="-122"/>
              </a:rPr>
              <a:t>“Commission Program” </a:t>
            </a:r>
            <a:r>
              <a:rPr lang="zh-CN" altLang="en-US" sz="2800" dirty="0">
                <a:ea typeface="隶书" pitchFamily="49" charset="-122"/>
              </a:rPr>
              <a:t>关于变量的部分例子</a:t>
            </a:r>
            <a:r>
              <a:rPr lang="en-US" altLang="zh-TW" sz="2800" dirty="0">
                <a:ea typeface="隶书" pitchFamily="49" charset="-122"/>
              </a:rPr>
              <a:t> </a:t>
            </a:r>
            <a:endParaRPr lang="en-US" sz="2800" dirty="0">
              <a:ea typeface="隶书" pitchFamily="49" charset="-122"/>
            </a:endParaRP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3200400" y="1295400"/>
            <a:ext cx="1676400" cy="76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zh-TW" sz="1400" b="1" i="1">
                <a:ea typeface="新細明體" charset="0"/>
                <a:cs typeface="新細明體" charset="0"/>
              </a:rPr>
              <a:t> other assignments</a:t>
            </a:r>
            <a:r>
              <a:rPr lang="en-US" altLang="zh-TW" sz="1400" b="1">
                <a:ea typeface="新細明體" charset="0"/>
                <a:cs typeface="新細明體" charset="0"/>
              </a:rPr>
              <a:t> </a:t>
            </a:r>
          </a:p>
          <a:p>
            <a:pPr algn="ctr">
              <a:defRPr/>
            </a:pPr>
            <a:r>
              <a:rPr lang="en-US" altLang="zh-TW" sz="1400" b="1">
                <a:ea typeface="新細明體" charset="0"/>
                <a:cs typeface="新細明體" charset="0"/>
              </a:rPr>
              <a:t>13. Input (locks)</a:t>
            </a:r>
            <a:endParaRPr lang="en-US" sz="1400" b="1">
              <a:cs typeface="Arial" charset="0"/>
            </a:endParaRPr>
          </a:p>
        </p:txBody>
      </p:sp>
      <p:sp>
        <p:nvSpPr>
          <p:cNvPr id="7172" name="AutoShape 6"/>
          <p:cNvSpPr>
            <a:spLocks noChangeArrowheads="1"/>
          </p:cNvSpPr>
          <p:nvPr/>
        </p:nvSpPr>
        <p:spPr bwMode="auto">
          <a:xfrm>
            <a:off x="2895600" y="2438400"/>
            <a:ext cx="2057400" cy="990600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altLang="zh-TW" sz="1400" b="1">
              <a:ea typeface="新細明體" charset="0"/>
              <a:cs typeface="新細明體" charset="0"/>
            </a:endParaRPr>
          </a:p>
          <a:p>
            <a:pPr algn="ctr">
              <a:defRPr/>
            </a:pPr>
            <a:r>
              <a:rPr lang="en-US" altLang="zh-TW" sz="1400" b="1">
                <a:ea typeface="新細明體" charset="0"/>
                <a:cs typeface="新細明體" charset="0"/>
              </a:rPr>
              <a:t>14. While NOT</a:t>
            </a:r>
          </a:p>
          <a:p>
            <a:pPr algn="ctr">
              <a:defRPr/>
            </a:pPr>
            <a:r>
              <a:rPr lang="en-US" altLang="zh-TW" sz="1400" b="1">
                <a:ea typeface="新細明體" charset="0"/>
                <a:cs typeface="新細明體" charset="0"/>
              </a:rPr>
              <a:t>(locks equals -1)</a:t>
            </a:r>
            <a:r>
              <a:rPr lang="en-US" altLang="zh-TW" sz="1600" b="1">
                <a:ea typeface="新細明體" charset="0"/>
                <a:cs typeface="新細明體" charset="0"/>
              </a:rPr>
              <a:t> </a:t>
            </a:r>
          </a:p>
          <a:p>
            <a:pPr algn="ctr">
              <a:defRPr/>
            </a:pPr>
            <a:endParaRPr lang="en-US" sz="1600" b="1">
              <a:cs typeface="Arial" charset="0"/>
            </a:endParaRPr>
          </a:p>
        </p:txBody>
      </p:sp>
      <p:sp>
        <p:nvSpPr>
          <p:cNvPr id="7173" name="Rectangle 8"/>
          <p:cNvSpPr>
            <a:spLocks noChangeArrowheads="1"/>
          </p:cNvSpPr>
          <p:nvPr/>
        </p:nvSpPr>
        <p:spPr bwMode="auto">
          <a:xfrm>
            <a:off x="1981200" y="3886200"/>
            <a:ext cx="3733800" cy="1295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zh-TW" sz="1400" b="1" dirty="0">
                <a:ea typeface="新細明體" charset="0"/>
                <a:cs typeface="新細明體" charset="0"/>
              </a:rPr>
              <a:t>15. Input( stocks, barrels)</a:t>
            </a:r>
          </a:p>
          <a:p>
            <a:pPr>
              <a:defRPr/>
            </a:pPr>
            <a:r>
              <a:rPr lang="en-US" altLang="zh-TW" sz="1400" b="1" dirty="0">
                <a:ea typeface="新細明體" charset="0"/>
                <a:cs typeface="新細明體" charset="0"/>
              </a:rPr>
              <a:t>16. </a:t>
            </a:r>
            <a:r>
              <a:rPr lang="en-US" altLang="zh-TW" sz="1400" b="1" dirty="0" err="1">
                <a:ea typeface="新細明體" charset="0"/>
                <a:cs typeface="新細明體" charset="0"/>
              </a:rPr>
              <a:t>Totallocks</a:t>
            </a:r>
            <a:r>
              <a:rPr lang="en-US" altLang="zh-TW" sz="1400" b="1" dirty="0">
                <a:ea typeface="新細明體" charset="0"/>
                <a:cs typeface="新細明體" charset="0"/>
              </a:rPr>
              <a:t>= </a:t>
            </a:r>
            <a:r>
              <a:rPr lang="en-US" altLang="zh-TW" sz="1400" b="1" dirty="0" err="1">
                <a:ea typeface="新細明體" charset="0"/>
                <a:cs typeface="新細明體" charset="0"/>
              </a:rPr>
              <a:t>Totallocks</a:t>
            </a:r>
            <a:r>
              <a:rPr lang="en-US" altLang="zh-TW" sz="1400" b="1" dirty="0">
                <a:ea typeface="新細明體" charset="0"/>
                <a:cs typeface="新細明體" charset="0"/>
              </a:rPr>
              <a:t> + locks</a:t>
            </a:r>
          </a:p>
          <a:p>
            <a:pPr>
              <a:defRPr/>
            </a:pPr>
            <a:r>
              <a:rPr lang="en-US" altLang="zh-TW" sz="1400" b="1" dirty="0">
                <a:ea typeface="新細明體" charset="0"/>
                <a:cs typeface="新細明體" charset="0"/>
              </a:rPr>
              <a:t>17. </a:t>
            </a:r>
            <a:r>
              <a:rPr lang="en-US" altLang="zh-TW" sz="1400" b="1" dirty="0" err="1">
                <a:ea typeface="新細明體" charset="0"/>
                <a:cs typeface="新細明體" charset="0"/>
              </a:rPr>
              <a:t>Totalstocks</a:t>
            </a:r>
            <a:r>
              <a:rPr lang="en-US" altLang="zh-TW" sz="1400" b="1" dirty="0">
                <a:ea typeface="新細明體" charset="0"/>
                <a:cs typeface="新細明體" charset="0"/>
              </a:rPr>
              <a:t> =</a:t>
            </a:r>
            <a:r>
              <a:rPr lang="en-US" altLang="zh-TW" sz="1400" b="1" dirty="0" err="1">
                <a:ea typeface="新細明體" charset="0"/>
                <a:cs typeface="新細明體" charset="0"/>
              </a:rPr>
              <a:t>Totalstocks</a:t>
            </a:r>
            <a:r>
              <a:rPr lang="en-US" altLang="zh-TW" sz="1400" b="1" dirty="0">
                <a:ea typeface="新細明體" charset="0"/>
                <a:cs typeface="新細明體" charset="0"/>
              </a:rPr>
              <a:t> + stocks</a:t>
            </a:r>
          </a:p>
          <a:p>
            <a:pPr>
              <a:defRPr/>
            </a:pPr>
            <a:r>
              <a:rPr lang="en-US" altLang="zh-TW" sz="1400" b="1" dirty="0">
                <a:ea typeface="新細明體" charset="0"/>
                <a:cs typeface="新細明體" charset="0"/>
              </a:rPr>
              <a:t>18. </a:t>
            </a:r>
            <a:r>
              <a:rPr lang="en-US" altLang="zh-TW" sz="1400" b="1" dirty="0" err="1">
                <a:ea typeface="新細明體" charset="0"/>
                <a:cs typeface="新細明體" charset="0"/>
              </a:rPr>
              <a:t>Totalbarrels</a:t>
            </a:r>
            <a:r>
              <a:rPr lang="en-US" altLang="zh-TW" sz="1400" b="1" dirty="0">
                <a:ea typeface="新細明體" charset="0"/>
                <a:cs typeface="新細明體" charset="0"/>
              </a:rPr>
              <a:t> = </a:t>
            </a:r>
            <a:r>
              <a:rPr lang="en-US" altLang="zh-TW" sz="1400" b="1" dirty="0" err="1">
                <a:ea typeface="新細明體" charset="0"/>
                <a:cs typeface="新細明體" charset="0"/>
              </a:rPr>
              <a:t>Totalbarrels</a:t>
            </a:r>
            <a:r>
              <a:rPr lang="en-US" altLang="zh-TW" sz="1400" b="1" dirty="0">
                <a:ea typeface="新細明體" charset="0"/>
                <a:cs typeface="新細明體" charset="0"/>
              </a:rPr>
              <a:t> + barrels</a:t>
            </a:r>
          </a:p>
          <a:p>
            <a:pPr>
              <a:defRPr/>
            </a:pPr>
            <a:r>
              <a:rPr lang="en-US" altLang="zh-TW" sz="1400" b="1" dirty="0">
                <a:ea typeface="新細明體" charset="0"/>
                <a:cs typeface="新細明體" charset="0"/>
              </a:rPr>
              <a:t>19. Input (locks)</a:t>
            </a:r>
          </a:p>
          <a:p>
            <a:pPr>
              <a:defRPr/>
            </a:pPr>
            <a:r>
              <a:rPr lang="en-US" altLang="zh-TW" sz="1400" b="1" dirty="0">
                <a:ea typeface="新細明體" charset="0"/>
                <a:cs typeface="新細明體" charset="0"/>
              </a:rPr>
              <a:t>20. </a:t>
            </a:r>
            <a:r>
              <a:rPr lang="en-US" altLang="zh-TW" sz="1400" b="1" dirty="0" err="1">
                <a:ea typeface="新細明體" charset="0"/>
                <a:cs typeface="新細明體" charset="0"/>
              </a:rPr>
              <a:t>EndWhile</a:t>
            </a:r>
            <a:endParaRPr lang="en-US" sz="1400" b="1" dirty="0">
              <a:cs typeface="Arial" charset="0"/>
            </a:endParaRPr>
          </a:p>
        </p:txBody>
      </p:sp>
      <p:sp>
        <p:nvSpPr>
          <p:cNvPr id="7174" name="Line 9"/>
          <p:cNvSpPr>
            <a:spLocks noChangeShapeType="1"/>
          </p:cNvSpPr>
          <p:nvPr/>
        </p:nvSpPr>
        <p:spPr bwMode="auto">
          <a:xfrm>
            <a:off x="3886200" y="2057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7175" name="Line 10"/>
          <p:cNvSpPr>
            <a:spLocks noChangeShapeType="1"/>
          </p:cNvSpPr>
          <p:nvPr/>
        </p:nvSpPr>
        <p:spPr bwMode="auto">
          <a:xfrm>
            <a:off x="3886200" y="34290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7176" name="Line 12"/>
          <p:cNvSpPr>
            <a:spLocks noChangeShapeType="1"/>
          </p:cNvSpPr>
          <p:nvPr/>
        </p:nvSpPr>
        <p:spPr bwMode="auto">
          <a:xfrm flipH="1">
            <a:off x="1676400" y="28956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7177" name="Line 13"/>
          <p:cNvSpPr>
            <a:spLocks noChangeShapeType="1"/>
          </p:cNvSpPr>
          <p:nvPr/>
        </p:nvSpPr>
        <p:spPr bwMode="auto">
          <a:xfrm>
            <a:off x="1676400" y="2895600"/>
            <a:ext cx="0" cy="2819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7178" name="Line 14"/>
          <p:cNvSpPr>
            <a:spLocks noChangeShapeType="1"/>
          </p:cNvSpPr>
          <p:nvPr/>
        </p:nvSpPr>
        <p:spPr bwMode="auto">
          <a:xfrm>
            <a:off x="1676400" y="57150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7179" name="Text Box 15"/>
          <p:cNvSpPr txBox="1">
            <a:spLocks noChangeArrowheads="1"/>
          </p:cNvSpPr>
          <p:nvPr/>
        </p:nvSpPr>
        <p:spPr bwMode="auto">
          <a:xfrm>
            <a:off x="2209800" y="2590800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false</a:t>
            </a:r>
            <a:endParaRPr lang="en-US" sz="1600" b="1"/>
          </a:p>
        </p:txBody>
      </p:sp>
      <p:sp>
        <p:nvSpPr>
          <p:cNvPr id="7180" name="Text Box 16"/>
          <p:cNvSpPr txBox="1">
            <a:spLocks noChangeArrowheads="1"/>
          </p:cNvSpPr>
          <p:nvPr/>
        </p:nvSpPr>
        <p:spPr bwMode="auto">
          <a:xfrm>
            <a:off x="4267201" y="3429000"/>
            <a:ext cx="568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true</a:t>
            </a:r>
            <a:endParaRPr lang="en-US" sz="1600" b="1"/>
          </a:p>
        </p:txBody>
      </p:sp>
      <p:sp>
        <p:nvSpPr>
          <p:cNvPr id="7181" name="Rectangle 19"/>
          <p:cNvSpPr>
            <a:spLocks noChangeArrowheads="1"/>
          </p:cNvSpPr>
          <p:nvPr/>
        </p:nvSpPr>
        <p:spPr bwMode="auto">
          <a:xfrm>
            <a:off x="1981200" y="5486400"/>
            <a:ext cx="35814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altLang="zh-TW" sz="1400" b="1">
                <a:ea typeface="新細明體" charset="0"/>
                <a:cs typeface="新細明體" charset="0"/>
              </a:rPr>
              <a:t>21. Output (“Locks sold “ , Totallocks)</a:t>
            </a:r>
          </a:p>
          <a:p>
            <a:pPr>
              <a:defRPr/>
            </a:pPr>
            <a:r>
              <a:rPr lang="en-US" altLang="zh-TW" sz="1400" b="1">
                <a:ea typeface="新細明體" charset="0"/>
                <a:cs typeface="新細明體" charset="0"/>
              </a:rPr>
              <a:t>         </a:t>
            </a:r>
            <a:r>
              <a:rPr lang="en-US" altLang="zh-TW" sz="1400" b="1" i="1">
                <a:ea typeface="新細明體" charset="0"/>
                <a:cs typeface="新細明體" charset="0"/>
              </a:rPr>
              <a:t>continuing</a:t>
            </a:r>
            <a:r>
              <a:rPr lang="en-US" altLang="zh-TW" sz="1400" b="1">
                <a:ea typeface="新細明體" charset="0"/>
                <a:cs typeface="新細明體" charset="0"/>
              </a:rPr>
              <a:t> </a:t>
            </a:r>
            <a:r>
              <a:rPr lang="en-US" altLang="zh-TW" sz="1400" b="1" i="1">
                <a:ea typeface="新細明體" charset="0"/>
                <a:cs typeface="新細明體" charset="0"/>
              </a:rPr>
              <a:t>other  statements </a:t>
            </a:r>
            <a:endParaRPr lang="en-US" sz="1400" b="1" i="1">
              <a:cs typeface="Arial" charset="0"/>
            </a:endParaRPr>
          </a:p>
        </p:txBody>
      </p:sp>
      <p:sp>
        <p:nvSpPr>
          <p:cNvPr id="7182" name="Text Box 21"/>
          <p:cNvSpPr txBox="1">
            <a:spLocks noChangeArrowheads="1"/>
          </p:cNvSpPr>
          <p:nvPr/>
        </p:nvSpPr>
        <p:spPr bwMode="auto">
          <a:xfrm>
            <a:off x="5943600" y="1143000"/>
            <a:ext cx="4548188" cy="22923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we have DEF(locks,13) and DEF(locks,19)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we have USE(locks,14) and USE(locks,16)</a:t>
            </a:r>
          </a:p>
          <a:p>
            <a:pPr eaLnBrk="1" hangingPunct="1">
              <a:buFontTx/>
              <a:buChar char="•"/>
              <a:defRPr/>
            </a:pPr>
            <a:endParaRPr lang="en-US" altLang="zh-TW" sz="1600" b="1">
              <a:ea typeface="新細明體" charset="0"/>
              <a:cs typeface="新細明體" charset="0"/>
            </a:endParaRP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We can employ the </a:t>
            </a:r>
            <a:r>
              <a:rPr lang="en-US" altLang="zh-TW" sz="1600" b="1" u="sng">
                <a:ea typeface="新細明體" charset="0"/>
                <a:cs typeface="新細明體" charset="0"/>
              </a:rPr>
              <a:t>define/use methodology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  and get the following paths: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      -  path1 = DEF(locks,13) to USE(locks,14)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      -  path2 = DEF(locks,13) to USE(locks,16)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      -  path3 = DEF(locks,19) to USE(locks14)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      -  path4 = DEF(locks,19) to USE(locks,16)</a:t>
            </a:r>
            <a:endParaRPr lang="en-US" sz="1600" b="1"/>
          </a:p>
        </p:txBody>
      </p:sp>
      <p:sp>
        <p:nvSpPr>
          <p:cNvPr id="7183" name="Line 22"/>
          <p:cNvSpPr>
            <a:spLocks noChangeShapeType="1"/>
          </p:cNvSpPr>
          <p:nvPr/>
        </p:nvSpPr>
        <p:spPr bwMode="auto">
          <a:xfrm flipV="1">
            <a:off x="5867400" y="22098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7184" name="Line 23"/>
          <p:cNvSpPr>
            <a:spLocks noChangeShapeType="1"/>
          </p:cNvSpPr>
          <p:nvPr/>
        </p:nvSpPr>
        <p:spPr bwMode="auto">
          <a:xfrm>
            <a:off x="5715000" y="44196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7185" name="Line 24"/>
          <p:cNvSpPr>
            <a:spLocks noChangeShapeType="1"/>
          </p:cNvSpPr>
          <p:nvPr/>
        </p:nvSpPr>
        <p:spPr bwMode="auto">
          <a:xfrm flipH="1">
            <a:off x="3886200" y="2209800"/>
            <a:ext cx="198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7186" name="Text Box 25"/>
          <p:cNvSpPr txBox="1">
            <a:spLocks noChangeArrowheads="1"/>
          </p:cNvSpPr>
          <p:nvPr/>
        </p:nvSpPr>
        <p:spPr bwMode="auto">
          <a:xfrm>
            <a:off x="5915026" y="3581401"/>
            <a:ext cx="4752975" cy="15589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But we have not even tested all the branches!</a:t>
            </a:r>
          </a:p>
          <a:p>
            <a:pPr eaLnBrk="1" hangingPunct="1">
              <a:buFontTx/>
              <a:buChar char="•"/>
              <a:defRPr/>
            </a:pPr>
            <a:endParaRPr lang="en-US" altLang="zh-TW" sz="1600" b="1">
              <a:ea typeface="新細明體" charset="0"/>
              <a:cs typeface="新細明體" charset="0"/>
            </a:endParaRP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Modify Path1 to include nodes &lt;13,14,21&gt; and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 call it Path1’</a:t>
            </a:r>
          </a:p>
          <a:p>
            <a:pPr eaLnBrk="1" hangingPunct="1">
              <a:buFontTx/>
              <a:buChar char="•"/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Also modify Path3 to include nodes 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  &lt;19,’</a:t>
            </a:r>
            <a:r>
              <a:rPr lang="en-US" altLang="zh-TW" sz="1600" b="1" i="1">
                <a:ea typeface="新細明體" charset="0"/>
                <a:cs typeface="新細明體" charset="0"/>
              </a:rPr>
              <a:t>20’,</a:t>
            </a:r>
            <a:r>
              <a:rPr lang="en-US" altLang="zh-TW" sz="1600" b="1">
                <a:ea typeface="新細明體" charset="0"/>
                <a:cs typeface="新細明體" charset="0"/>
              </a:rPr>
              <a:t>14, 21&gt; and call it Path3’</a:t>
            </a:r>
            <a:endParaRPr lang="en-US" sz="1600" b="1"/>
          </a:p>
        </p:txBody>
      </p:sp>
      <p:sp>
        <p:nvSpPr>
          <p:cNvPr id="7187" name="Text Box 26"/>
          <p:cNvSpPr txBox="1">
            <a:spLocks noChangeArrowheads="1"/>
          </p:cNvSpPr>
          <p:nvPr/>
        </p:nvSpPr>
        <p:spPr bwMode="auto">
          <a:xfrm>
            <a:off x="6053138" y="5299076"/>
            <a:ext cx="4614862" cy="1558925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With Path1’, Path2, Path3’ and Path4, we have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covered all 4 cases: 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1) Path1’ = by-pass loop, 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2) Path2 = drop Into loop, 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3) Path3’ = exit loop, and </a:t>
            </a:r>
          </a:p>
          <a:p>
            <a:pPr eaLnBrk="1" hangingPunct="1">
              <a:defRPr/>
            </a:pPr>
            <a:r>
              <a:rPr lang="en-US" altLang="zh-TW" sz="1600" b="1">
                <a:ea typeface="新細明體" charset="0"/>
                <a:cs typeface="新細明體" charset="0"/>
              </a:rPr>
              <a:t>4) Path4 = repeat the loop  </a:t>
            </a:r>
            <a:endParaRPr lang="en-US" sz="1600" b="1"/>
          </a:p>
        </p:txBody>
      </p:sp>
      <p:sp>
        <p:nvSpPr>
          <p:cNvPr id="7188" name="Text Box 27"/>
          <p:cNvSpPr txBox="1">
            <a:spLocks noChangeArrowheads="1"/>
          </p:cNvSpPr>
          <p:nvPr/>
        </p:nvSpPr>
        <p:spPr bwMode="auto">
          <a:xfrm>
            <a:off x="5087888" y="836713"/>
            <a:ext cx="4972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b="1" dirty="0"/>
              <a:t>(using statement number instead of </a:t>
            </a:r>
            <a:r>
              <a:rPr lang="ja-JP" altLang="en-US" b="1" dirty="0"/>
              <a:t>“</a:t>
            </a:r>
            <a:r>
              <a:rPr lang="en-US" b="1" dirty="0"/>
              <a:t>node</a:t>
            </a:r>
            <a:r>
              <a:rPr lang="ja-JP" altLang="en-US" b="1" dirty="0"/>
              <a:t>”</a:t>
            </a:r>
            <a:r>
              <a:rPr lang="en-US" b="1" dirty="0"/>
              <a:t>)</a:t>
            </a:r>
          </a:p>
        </p:txBody>
      </p:sp>
      <p:sp>
        <p:nvSpPr>
          <p:cNvPr id="7189" name="Line 28"/>
          <p:cNvSpPr>
            <a:spLocks noChangeShapeType="1"/>
          </p:cNvSpPr>
          <p:nvPr/>
        </p:nvSpPr>
        <p:spPr bwMode="auto">
          <a:xfrm>
            <a:off x="5735960" y="1196752"/>
            <a:ext cx="207640" cy="327248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9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wait for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wait for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3712" y="2492896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wait for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</a:t>
            </a:r>
            <a:r>
              <a:rPr lang="en-US" altLang="zh-CN" dirty="0"/>
              <a:t>y</a:t>
            </a:r>
            <a:endParaRPr lang="en-US" dirty="0"/>
          </a:p>
          <a:p>
            <a:r>
              <a:rPr lang="en-US" dirty="0"/>
              <a:t>24 wait for 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585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wait for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wait for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5720" y="2492896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wait for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f</a:t>
            </a:r>
          </a:p>
          <a:p>
            <a:r>
              <a:rPr lang="en-US" dirty="0"/>
              <a:t>24 wait for 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3095347" y="5906232"/>
            <a:ext cx="540060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5,x is used but before never defined</a:t>
            </a:r>
          </a:p>
          <a:p>
            <a:pPr marL="342900" indent="-342900">
              <a:buAutoNum type="arabicPeriod"/>
            </a:pPr>
            <a:r>
              <a:rPr lang="en-US" dirty="0"/>
              <a:t>In 9 and in 18, x is defined twice;</a:t>
            </a:r>
          </a:p>
          <a:p>
            <a:pPr marL="342900" indent="-342900">
              <a:buAutoNum type="arabicPeriod"/>
            </a:pPr>
            <a:r>
              <a:rPr lang="en-US" dirty="0"/>
              <a:t>In 19, x is used but before x defined twice</a:t>
            </a:r>
          </a:p>
        </p:txBody>
      </p:sp>
    </p:spTree>
    <p:extLst>
      <p:ext uri="{BB962C8B-B14F-4D97-AF65-F5344CB8AC3E}">
        <p14:creationId xmlns:p14="http://schemas.microsoft.com/office/powerpoint/2010/main" val="189747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wait for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wait for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5720" y="2492896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wait for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</a:t>
            </a:r>
            <a:r>
              <a:rPr lang="en-US" altLang="zh-CN" dirty="0"/>
              <a:t>y</a:t>
            </a:r>
            <a:endParaRPr lang="en-US" dirty="0"/>
          </a:p>
          <a:p>
            <a:r>
              <a:rPr lang="en-US" dirty="0"/>
              <a:t>24 wait for 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203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wait for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wait for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5720" y="2492896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wait for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f</a:t>
            </a:r>
          </a:p>
          <a:p>
            <a:r>
              <a:rPr lang="en-US" dirty="0"/>
              <a:t>24 wait for 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3719736" y="5445224"/>
            <a:ext cx="3846670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1.In 10, y is defined as 6</a:t>
            </a:r>
          </a:p>
          <a:p>
            <a:r>
              <a:rPr lang="en-US" dirty="0"/>
              <a:t>2.In 20, y is defined as 9</a:t>
            </a:r>
          </a:p>
          <a:p>
            <a:r>
              <a:rPr lang="en-US" dirty="0"/>
              <a:t>3.In 22, y is defined as 10</a:t>
            </a:r>
          </a:p>
          <a:p>
            <a:r>
              <a:rPr lang="en-US" dirty="0"/>
              <a:t>4.In 23 , y is used a multiple </a:t>
            </a:r>
          </a:p>
          <a:p>
            <a:r>
              <a:rPr lang="en-US" dirty="0"/>
              <a:t>times prior to usage</a:t>
            </a:r>
          </a:p>
        </p:txBody>
      </p:sp>
    </p:spTree>
    <p:extLst>
      <p:ext uri="{BB962C8B-B14F-4D97-AF65-F5344CB8AC3E}">
        <p14:creationId xmlns:p14="http://schemas.microsoft.com/office/powerpoint/2010/main" val="4340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wait for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wait for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5720" y="2492896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wait for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f</a:t>
            </a:r>
          </a:p>
          <a:p>
            <a:r>
              <a:rPr lang="en-US" dirty="0"/>
              <a:t>24 wait for 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64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wait for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wait for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5720" y="2492896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wait for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f</a:t>
            </a:r>
          </a:p>
          <a:p>
            <a:r>
              <a:rPr lang="en-US" dirty="0"/>
              <a:t>24 wait for 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3863753" y="5373217"/>
            <a:ext cx="278056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15 T1 schedule;</a:t>
            </a:r>
          </a:p>
          <a:p>
            <a:pPr marL="342900" indent="-342900">
              <a:buAutoNum type="arabicPeriod"/>
            </a:pPr>
            <a:r>
              <a:rPr lang="en-US" dirty="0"/>
              <a:t>In 25 T1 schedule again.</a:t>
            </a:r>
          </a:p>
        </p:txBody>
      </p:sp>
    </p:spTree>
    <p:extLst>
      <p:ext uri="{BB962C8B-B14F-4D97-AF65-F5344CB8AC3E}">
        <p14:creationId xmlns:p14="http://schemas.microsoft.com/office/powerpoint/2010/main" val="103839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wait for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wait for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5720" y="2492896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wait for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f</a:t>
            </a:r>
          </a:p>
          <a:p>
            <a:r>
              <a:rPr lang="en-US" dirty="0"/>
              <a:t>24 wait for 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829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end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end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5720" y="2492896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end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f</a:t>
            </a:r>
          </a:p>
          <a:p>
            <a:r>
              <a:rPr lang="en-US" dirty="0"/>
              <a:t>24 endT2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3719736" y="5013176"/>
            <a:ext cx="3846670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1. In 16,T2 schedule.</a:t>
            </a:r>
          </a:p>
          <a:p>
            <a:r>
              <a:rPr lang="en-US" dirty="0"/>
              <a:t>2. In 21, T2 end.</a:t>
            </a:r>
          </a:p>
          <a:p>
            <a:r>
              <a:rPr lang="en-US" dirty="0"/>
              <a:t>3. In 24 , can not end T2 again.</a:t>
            </a:r>
          </a:p>
        </p:txBody>
      </p:sp>
    </p:spTree>
    <p:extLst>
      <p:ext uri="{BB962C8B-B14F-4D97-AF65-F5344CB8AC3E}">
        <p14:creationId xmlns:p14="http://schemas.microsoft.com/office/powerpoint/2010/main" val="162919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例如，</a:t>
            </a:r>
            <a:r>
              <a:rPr kumimoji="1" lang="zh-CN" altLang="en-US" dirty="0" smtClean="0"/>
              <a:t>我们要做</a:t>
            </a:r>
            <a:r>
              <a:rPr kumimoji="1" lang="en-US" altLang="zh-CN" dirty="0" err="1" smtClean="0"/>
              <a:t>MazeRun</a:t>
            </a:r>
            <a:r>
              <a:rPr kumimoji="1" lang="zh-CN" altLang="en-US" dirty="0" smtClean="0"/>
              <a:t>游戏。使用</a:t>
            </a:r>
            <a:r>
              <a:rPr kumimoji="1" lang="en-US" altLang="zh-CN" dirty="0" err="1"/>
              <a:t>Pygame</a:t>
            </a:r>
            <a:r>
              <a:rPr kumimoji="1" lang="zh-CN" altLang="en-US" dirty="0"/>
              <a:t>从图形</a:t>
            </a:r>
            <a:r>
              <a:rPr kumimoji="1" lang="zh-CN" altLang="en-US" dirty="0" smtClean="0"/>
              <a:t>图块中构建迷宫。 这些</a:t>
            </a:r>
            <a:r>
              <a:rPr kumimoji="1" lang="zh-CN" altLang="en-US" dirty="0"/>
              <a:t>图块的大小为</a:t>
            </a:r>
            <a:r>
              <a:rPr kumimoji="1" lang="en-US" altLang="zh-CN" dirty="0"/>
              <a:t>32×32</a:t>
            </a:r>
            <a:r>
              <a:rPr kumimoji="1" lang="zh-CN" altLang="en-US" dirty="0"/>
              <a:t>像素，我们可以将它们整齐地组合起来以</a:t>
            </a:r>
            <a:r>
              <a:rPr kumimoji="1" lang="zh-CN" altLang="en-US" dirty="0" smtClean="0"/>
              <a:t>构建迷宫和玩家。 </a:t>
            </a:r>
            <a:r>
              <a:rPr kumimoji="1" lang="zh-CN" altLang="en-US" dirty="0"/>
              <a:t>所有图块都在一个图像文件中，如</a:t>
            </a:r>
            <a:r>
              <a:rPr kumimoji="1" lang="zh-CN" altLang="en-US" dirty="0" smtClean="0"/>
              <a:t>图所示</a:t>
            </a:r>
            <a:r>
              <a:rPr kumimoji="1" lang="zh-CN" altLang="en-US" dirty="0"/>
              <a:t>。 </a:t>
            </a:r>
            <a:r>
              <a:rPr kumimoji="1" lang="zh-CN" altLang="en-US" dirty="0" smtClean="0"/>
              <a:t>我们</a:t>
            </a:r>
            <a:r>
              <a:rPr kumimoji="1" lang="zh-CN" altLang="en-US" dirty="0"/>
              <a:t>需要读取图像文件并将所有正方形瓷砖存储在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词典中，以便我们可以轻松访问它们，例如使用字符</a:t>
            </a:r>
            <a:r>
              <a:rPr kumimoji="1" lang="zh-CN" altLang="en-US" dirty="0" smtClean="0"/>
              <a:t>作为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314700"/>
            <a:ext cx="5511800" cy="1911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14700"/>
            <a:ext cx="5511800" cy="1911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50" y="3117850"/>
            <a:ext cx="5397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90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wait for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wait for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5720" y="2492896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wait for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f</a:t>
            </a:r>
          </a:p>
          <a:p>
            <a:r>
              <a:rPr lang="en-US" dirty="0"/>
              <a:t>24 wait for 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9318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1229" y="980728"/>
            <a:ext cx="2080313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sz="1400" dirty="0"/>
              <a:t>main: program: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integer x, y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Declare Boolean flag;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T1: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print x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wait for T3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close T1;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T2: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x=5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 y=6;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close T2;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T3: task;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   input x ;</a:t>
            </a:r>
          </a:p>
          <a:p>
            <a:pPr marL="342900" indent="-342900">
              <a:buAutoNum type="arabicPlain" startAt="2"/>
            </a:pPr>
            <a:r>
              <a:rPr lang="en-US" sz="1400" dirty="0"/>
              <a:t>   close T3;</a:t>
            </a:r>
          </a:p>
          <a:p>
            <a:r>
              <a:rPr lang="en-US" sz="1400" dirty="0"/>
              <a:t>15 schedule T1;</a:t>
            </a:r>
          </a:p>
          <a:p>
            <a:r>
              <a:rPr lang="en-US" sz="1400" dirty="0"/>
              <a:t>16 schedule  T2;</a:t>
            </a:r>
          </a:p>
          <a:p>
            <a:r>
              <a:rPr lang="en-US" sz="1400" dirty="0"/>
              <a:t>17 input flag;</a:t>
            </a:r>
          </a:p>
          <a:p>
            <a:r>
              <a:rPr lang="en-US" sz="1400" dirty="0"/>
              <a:t>18 if flag then x=8</a:t>
            </a:r>
          </a:p>
          <a:p>
            <a:r>
              <a:rPr lang="en-US" sz="1400" dirty="0"/>
              <a:t>19 print x;</a:t>
            </a:r>
          </a:p>
          <a:p>
            <a:r>
              <a:rPr lang="en-US" sz="1400" dirty="0"/>
              <a:t>20 y=9 ;</a:t>
            </a:r>
          </a:p>
          <a:p>
            <a:r>
              <a:rPr lang="en-US" sz="1400" dirty="0"/>
              <a:t>21 wait for T2;</a:t>
            </a:r>
          </a:p>
          <a:p>
            <a:r>
              <a:rPr lang="en-US" sz="1400" dirty="0"/>
              <a:t>22 if flag then y=10;</a:t>
            </a:r>
          </a:p>
          <a:p>
            <a:r>
              <a:rPr lang="en-US" sz="1400" dirty="0"/>
              <a:t>23 print y</a:t>
            </a:r>
          </a:p>
          <a:p>
            <a:r>
              <a:rPr lang="en-US" sz="1400" dirty="0"/>
              <a:t>24 wait for T2;</a:t>
            </a:r>
          </a:p>
          <a:p>
            <a:r>
              <a:rPr lang="en-US" sz="1400" dirty="0"/>
              <a:t>25 schedule T1;</a:t>
            </a:r>
          </a:p>
          <a:p>
            <a:r>
              <a:rPr lang="en-US" sz="1400" dirty="0"/>
              <a:t>26 close main;</a:t>
            </a:r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  <a:p>
            <a:pPr marL="342900" indent="-342900">
              <a:buAutoNum type="arabicPlain" startAt="2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75720" y="2492896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T3: task</a:t>
            </a:r>
          </a:p>
          <a:p>
            <a:r>
              <a:rPr lang="en-US" dirty="0"/>
              <a:t>13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14 close T3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9897" y="2132857"/>
            <a:ext cx="13605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T1: task</a:t>
            </a:r>
          </a:p>
          <a:p>
            <a:r>
              <a:rPr lang="en-US" dirty="0"/>
              <a:t>5 use 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 wait for T3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7 close 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9" y="2132856"/>
            <a:ext cx="12314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T2: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r>
              <a:rPr lang="en-US" dirty="0"/>
              <a:t>10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close T2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0257" y="1196752"/>
            <a:ext cx="17392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main: program</a:t>
            </a:r>
          </a:p>
          <a:p>
            <a:r>
              <a:rPr lang="en-US" dirty="0"/>
              <a:t>15 schedule T1</a:t>
            </a:r>
          </a:p>
          <a:p>
            <a:r>
              <a:rPr lang="en-US" dirty="0"/>
              <a:t>16 schedule T2</a:t>
            </a:r>
          </a:p>
          <a:p>
            <a:r>
              <a:rPr lang="en-US" dirty="0"/>
              <a:t>17 </a:t>
            </a:r>
            <a:r>
              <a:rPr lang="en-US" dirty="0" err="1"/>
              <a:t>def</a:t>
            </a:r>
            <a:r>
              <a:rPr lang="en-US" dirty="0"/>
              <a:t> flag</a:t>
            </a:r>
          </a:p>
          <a:p>
            <a:r>
              <a:rPr lang="en-US" dirty="0"/>
              <a:t>18 if flag </a:t>
            </a:r>
          </a:p>
          <a:p>
            <a:endParaRPr lang="en-US" dirty="0"/>
          </a:p>
          <a:p>
            <a:r>
              <a:rPr lang="en-US" dirty="0"/>
              <a:t>     then </a:t>
            </a:r>
            <a:r>
              <a:rPr lang="en-US" dirty="0" err="1"/>
              <a:t>def</a:t>
            </a:r>
            <a:r>
              <a:rPr lang="en-US" dirty="0"/>
              <a:t> x</a:t>
            </a:r>
          </a:p>
          <a:p>
            <a:endParaRPr lang="en-US" dirty="0"/>
          </a:p>
          <a:p>
            <a:r>
              <a:rPr lang="en-US" dirty="0"/>
              <a:t>19 use x</a:t>
            </a:r>
          </a:p>
          <a:p>
            <a:r>
              <a:rPr lang="en-US" dirty="0"/>
              <a:t>20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r>
              <a:rPr lang="en-US" dirty="0"/>
              <a:t>21 wait for T2</a:t>
            </a:r>
          </a:p>
          <a:p>
            <a:r>
              <a:rPr lang="en-US" dirty="0"/>
              <a:t>22 if flag</a:t>
            </a:r>
          </a:p>
          <a:p>
            <a:endParaRPr lang="en-US" dirty="0"/>
          </a:p>
          <a:p>
            <a:r>
              <a:rPr lang="en-US" dirty="0"/>
              <a:t>    then </a:t>
            </a:r>
            <a:r>
              <a:rPr lang="en-US" dirty="0" err="1"/>
              <a:t>def</a:t>
            </a:r>
            <a:r>
              <a:rPr lang="en-US" dirty="0"/>
              <a:t> y</a:t>
            </a:r>
          </a:p>
          <a:p>
            <a:endParaRPr lang="en-US" dirty="0"/>
          </a:p>
          <a:p>
            <a:r>
              <a:rPr lang="en-US" dirty="0"/>
              <a:t>23 use f</a:t>
            </a:r>
          </a:p>
          <a:p>
            <a:r>
              <a:rPr lang="en-US" dirty="0"/>
              <a:t>24 wait for T2</a:t>
            </a:r>
          </a:p>
          <a:p>
            <a:r>
              <a:rPr lang="en-US" dirty="0"/>
              <a:t>25 schedule T1</a:t>
            </a:r>
          </a:p>
          <a:p>
            <a:r>
              <a:rPr lang="en-US" dirty="0"/>
              <a:t>26 close Main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75720" y="2420888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5087888" y="2060848"/>
            <a:ext cx="0" cy="2664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6744072" y="2132856"/>
            <a:ext cx="0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8256240" y="1268760"/>
            <a:ext cx="0" cy="51125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5087888" y="1700808"/>
            <a:ext cx="3168352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6744072" y="1988840"/>
            <a:ext cx="1512168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744072" y="4149080"/>
            <a:ext cx="1512168" cy="6480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744072" y="4797152"/>
            <a:ext cx="1512168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5087888" y="2348880"/>
            <a:ext cx="3168352" cy="3672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3575720" y="3501008"/>
            <a:ext cx="1512168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8256240" y="2492896"/>
            <a:ext cx="504056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endCxn id="8" idx="3"/>
          </p:cNvCxnSpPr>
          <p:nvPr/>
        </p:nvCxnSpPr>
        <p:spPr bwMode="auto">
          <a:xfrm flipH="1">
            <a:off x="8119516" y="3068961"/>
            <a:ext cx="640781" cy="495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8256240" y="4365104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8256240" y="4941168"/>
            <a:ext cx="432048" cy="57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3791745" y="5229201"/>
            <a:ext cx="239174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6, T3 cannot end.</a:t>
            </a:r>
          </a:p>
          <a:p>
            <a:r>
              <a:rPr lang="en-US" dirty="0"/>
              <a:t>It never schedule.</a:t>
            </a:r>
          </a:p>
        </p:txBody>
      </p:sp>
    </p:spTree>
    <p:extLst>
      <p:ext uri="{BB962C8B-B14F-4D97-AF65-F5344CB8AC3E}">
        <p14:creationId xmlns:p14="http://schemas.microsoft.com/office/powerpoint/2010/main" val="175383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79685" y="239843"/>
            <a:ext cx="11407515" cy="6400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T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是拥有变量集合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的程序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的程序图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G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P)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中的一个路径集合</a:t>
            </a:r>
            <a:r>
              <a:rPr lang="zh-CN" sz="24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sz="2400" dirty="0" smtClean="0">
                <a:latin typeface="STKaiti" charset="-122"/>
                <a:ea typeface="STKaiti" charset="-122"/>
                <a:cs typeface="STKaiti" charset="-122"/>
              </a:rPr>
              <a:t>集合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T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满足程序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的</a:t>
            </a:r>
            <a:r>
              <a:rPr lang="zh-CN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全定义准则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，当且仅当所有变量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v∈V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T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包含从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的每个定义节点到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sz="2400" dirty="0">
                <a:latin typeface="STKaiti" charset="-122"/>
                <a:ea typeface="STKaiti" charset="-122"/>
                <a:cs typeface="STKaiti" charset="-122"/>
              </a:rPr>
              <a:t>的一个</a:t>
            </a:r>
            <a:r>
              <a:rPr lang="zh-CN" sz="2400" dirty="0" smtClean="0">
                <a:latin typeface="STKaiti" charset="-122"/>
                <a:ea typeface="STKaiti" charset="-122"/>
                <a:cs typeface="STKaiti" charset="-122"/>
              </a:rPr>
              <a:t>使用的定义</a:t>
            </a:r>
            <a:r>
              <a:rPr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清洁</a:t>
            </a:r>
            <a:r>
              <a:rPr lang="zh-CN" sz="2400" dirty="0" smtClean="0">
                <a:latin typeface="STKaiti" charset="-122"/>
                <a:ea typeface="STKaiti" charset="-122"/>
                <a:cs typeface="STKaiti" charset="-122"/>
              </a:rPr>
              <a:t>路径。</a:t>
            </a:r>
            <a:endParaRPr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集合T满足程序P的</a:t>
            </a:r>
            <a:r>
              <a:rPr lang="zh-CN" altLang="zh-CN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全使用准则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，当且仅当所有变量v∈V，T包含从v的每个定义节点到v的所有使用，以及到所有USE（v,n）后续节点的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定义</a:t>
            </a:r>
            <a:r>
              <a:rPr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清洁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路径。</a:t>
            </a:r>
            <a:endParaRPr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集合T满足程序P</a:t>
            </a:r>
            <a:r>
              <a:rPr lang="zh-CN" altLang="zh-CN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全谓词使用/部分计算使用准则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，当且仅当所有变量v∈V，T包含从v的每个定义节点到v的所有谓词使用的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定义</a:t>
            </a:r>
            <a:r>
              <a:rPr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清洁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路径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，并且如果v的一个定义没有谓词使用，则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定义</a:t>
            </a:r>
            <a:r>
              <a:rPr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清洁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路径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导致至少一个计算使用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集合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T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满足程序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en-US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全计算使用</a:t>
            </a:r>
            <a:r>
              <a:rPr lang="zh-CN" altLang="zh-CN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/</a:t>
            </a:r>
            <a:r>
              <a:rPr lang="zh-CN" altLang="en-US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部分谓词使用准则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，当且仅当所有变量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v∈V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T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包含从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的每个定义节点到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的所有计算使用的</a:t>
            </a:r>
            <a:r>
              <a:rPr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定义清洁路径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，并且如果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的一个定义没有计算使用，则</a:t>
            </a:r>
            <a:r>
              <a:rPr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定义清洁路径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导致至少一个谓词使用</a:t>
            </a:r>
            <a:r>
              <a:rPr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集合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T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满足程序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全定义</a:t>
            </a:r>
            <a:r>
              <a:rPr lang="zh-CN" altLang="zh-CN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使用路径准则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，当且仅当所有变量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v∈V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T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包含从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的每个定义节点到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的所有使用，以及到所有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USE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v,n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）后续节点的</a:t>
            </a:r>
            <a:r>
              <a:rPr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定义清洁路径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，并且这些路径要么有一次的环经过，要么没有环路。</a:t>
            </a:r>
          </a:p>
          <a:p>
            <a:pPr>
              <a:buNone/>
            </a:pPr>
            <a:endParaRPr lang="zh-CN" altLang="en-US" dirty="0">
              <a:latin typeface="隶书" pitchFamily="49" charset="-122"/>
              <a:ea typeface="隶书" panose="02010509060101010101" pitchFamily="49" charset="-122"/>
            </a:endParaRPr>
          </a:p>
          <a:p>
            <a:pPr>
              <a:buNone/>
            </a:pPr>
            <a:endParaRPr lang="zh-CN" altLang="zh-CN" dirty="0">
              <a:latin typeface="隶书" pitchFamily="49" charset="-122"/>
              <a:ea typeface="隶书" panose="02010509060101010101" pitchFamily="49" charset="-122"/>
            </a:endParaRPr>
          </a:p>
          <a:p>
            <a:pPr>
              <a:buNone/>
            </a:pPr>
            <a:endParaRPr lang="zh-CN" altLang="zh-CN" dirty="0">
              <a:latin typeface="隶书" pitchFamily="49" charset="-122"/>
              <a:ea typeface="隶书" panose="02010509060101010101" pitchFamily="49" charset="-122"/>
            </a:endParaRPr>
          </a:p>
          <a:p>
            <a:pPr>
              <a:buFont typeface="Wingdings" pitchFamily="2" charset="2"/>
              <a:buNone/>
            </a:pPr>
            <a:endParaRPr lang="zh-CN" dirty="0">
              <a:latin typeface="隶书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64636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5" name="Group 3"/>
          <p:cNvGrpSpPr>
            <a:grpSpLocks/>
          </p:cNvGrpSpPr>
          <p:nvPr/>
        </p:nvGrpSpPr>
        <p:grpSpPr bwMode="auto">
          <a:xfrm>
            <a:off x="1134040" y="1302311"/>
            <a:ext cx="9748818" cy="4309288"/>
            <a:chOff x="118" y="258"/>
            <a:chExt cx="4640" cy="1722"/>
          </a:xfrm>
        </p:grpSpPr>
        <p:sp>
          <p:nvSpPr>
            <p:cNvPr id="64516" name="Text Box 4"/>
            <p:cNvSpPr txBox="1">
              <a:spLocks noChangeArrowheads="1"/>
            </p:cNvSpPr>
            <p:nvPr/>
          </p:nvSpPr>
          <p:spPr bwMode="auto">
            <a:xfrm>
              <a:off x="118" y="560"/>
              <a:ext cx="234" cy="344"/>
            </a:xfrm>
            <a:prstGeom prst="rect">
              <a:avLst/>
            </a:prstGeom>
            <a:noFill/>
            <a:ln w="9525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ctr"/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全路径</a:t>
              </a:r>
            </a:p>
          </p:txBody>
        </p:sp>
        <p:sp>
          <p:nvSpPr>
            <p:cNvPr id="64517" name="Text Box 5"/>
            <p:cNvSpPr txBox="1">
              <a:spLocks noChangeArrowheads="1"/>
            </p:cNvSpPr>
            <p:nvPr/>
          </p:nvSpPr>
          <p:spPr bwMode="auto">
            <a:xfrm>
              <a:off x="656" y="344"/>
              <a:ext cx="234" cy="786"/>
            </a:xfrm>
            <a:prstGeom prst="rect">
              <a:avLst/>
            </a:prstGeom>
            <a:noFill/>
            <a:ln w="9525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ctr"/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全定义</a:t>
              </a:r>
              <a:r>
                <a:rPr lang="zh-CN" altLang="zh-CN" sz="2000" dirty="0">
                  <a:latin typeface="STKaiti" charset="-122"/>
                  <a:ea typeface="STKaiti" charset="-122"/>
                  <a:cs typeface="STKaiti" charset="-122"/>
                </a:rPr>
                <a:t>-</a:t>
              </a:r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使用路径</a:t>
              </a:r>
            </a:p>
          </p:txBody>
        </p:sp>
        <p:sp>
          <p:nvSpPr>
            <p:cNvPr id="64518" name="Text Box 6"/>
            <p:cNvSpPr txBox="1">
              <a:spLocks noChangeArrowheads="1"/>
            </p:cNvSpPr>
            <p:nvPr/>
          </p:nvSpPr>
          <p:spPr bwMode="auto">
            <a:xfrm>
              <a:off x="1213" y="654"/>
              <a:ext cx="234" cy="344"/>
            </a:xfrm>
            <a:prstGeom prst="rect">
              <a:avLst/>
            </a:prstGeom>
            <a:noFill/>
            <a:ln w="9525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ctr"/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全使用</a:t>
              </a:r>
            </a:p>
          </p:txBody>
        </p:sp>
        <p:sp>
          <p:nvSpPr>
            <p:cNvPr id="64519" name="Text Box 7"/>
            <p:cNvSpPr txBox="1">
              <a:spLocks noChangeArrowheads="1"/>
            </p:cNvSpPr>
            <p:nvPr/>
          </p:nvSpPr>
          <p:spPr bwMode="auto">
            <a:xfrm>
              <a:off x="2138" y="258"/>
              <a:ext cx="1480" cy="160"/>
            </a:xfrm>
            <a:prstGeom prst="rect">
              <a:avLst/>
            </a:prstGeom>
            <a:noFill/>
            <a:ln w="9525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全计算使用</a:t>
              </a:r>
              <a:r>
                <a:rPr lang="zh-CN" altLang="zh-CN" sz="2000" dirty="0">
                  <a:latin typeface="STKaiti" charset="-122"/>
                  <a:ea typeface="STKaiti" charset="-122"/>
                  <a:cs typeface="STKaiti" charset="-122"/>
                </a:rPr>
                <a:t>/</a:t>
              </a:r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部分谓词使</a:t>
              </a:r>
              <a:r>
                <a:rPr lang="zh-CN" altLang="en-US" dirty="0">
                  <a:latin typeface="STKaiti" charset="-122"/>
                  <a:ea typeface="STKaiti" charset="-122"/>
                  <a:cs typeface="STKaiti" charset="-122"/>
                </a:rPr>
                <a:t>用</a:t>
              </a:r>
            </a:p>
          </p:txBody>
        </p:sp>
        <p:sp>
          <p:nvSpPr>
            <p:cNvPr id="64520" name="Text Box 8"/>
            <p:cNvSpPr txBox="1">
              <a:spLocks noChangeArrowheads="1"/>
            </p:cNvSpPr>
            <p:nvPr/>
          </p:nvSpPr>
          <p:spPr bwMode="auto">
            <a:xfrm>
              <a:off x="2118" y="888"/>
              <a:ext cx="1492" cy="160"/>
            </a:xfrm>
            <a:prstGeom prst="rect">
              <a:avLst/>
            </a:prstGeom>
            <a:noFill/>
            <a:ln w="9525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全谓词使用</a:t>
              </a:r>
              <a:r>
                <a:rPr lang="zh-CN" altLang="zh-CN" sz="2000" dirty="0">
                  <a:latin typeface="STKaiti" charset="-122"/>
                  <a:ea typeface="STKaiti" charset="-122"/>
                  <a:cs typeface="STKaiti" charset="-122"/>
                </a:rPr>
                <a:t>/</a:t>
              </a:r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部分计算使用</a:t>
              </a:r>
            </a:p>
          </p:txBody>
        </p:sp>
        <p:sp>
          <p:nvSpPr>
            <p:cNvPr id="64521" name="Text Box 9"/>
            <p:cNvSpPr txBox="1">
              <a:spLocks noChangeArrowheads="1"/>
            </p:cNvSpPr>
            <p:nvPr/>
          </p:nvSpPr>
          <p:spPr bwMode="auto">
            <a:xfrm>
              <a:off x="2637" y="1820"/>
              <a:ext cx="454" cy="160"/>
            </a:xfrm>
            <a:prstGeom prst="rect">
              <a:avLst/>
            </a:prstGeom>
            <a:noFill/>
            <a:ln w="9525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全节点</a:t>
              </a:r>
            </a:p>
          </p:txBody>
        </p:sp>
        <p:sp>
          <p:nvSpPr>
            <p:cNvPr id="64522" name="Text Box 10"/>
            <p:cNvSpPr txBox="1">
              <a:spLocks noChangeArrowheads="1"/>
            </p:cNvSpPr>
            <p:nvPr/>
          </p:nvSpPr>
          <p:spPr bwMode="auto">
            <a:xfrm>
              <a:off x="2698" y="1366"/>
              <a:ext cx="332" cy="160"/>
            </a:xfrm>
            <a:prstGeom prst="rect">
              <a:avLst/>
            </a:prstGeom>
            <a:noFill/>
            <a:ln w="9525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全边</a:t>
              </a:r>
            </a:p>
          </p:txBody>
        </p:sp>
        <p:sp>
          <p:nvSpPr>
            <p:cNvPr id="64524" name="Text Box 12"/>
            <p:cNvSpPr txBox="1">
              <a:spLocks noChangeArrowheads="1"/>
            </p:cNvSpPr>
            <p:nvPr/>
          </p:nvSpPr>
          <p:spPr bwMode="auto">
            <a:xfrm>
              <a:off x="4524" y="382"/>
              <a:ext cx="234" cy="344"/>
            </a:xfrm>
            <a:prstGeom prst="rect">
              <a:avLst/>
            </a:prstGeom>
            <a:noFill/>
            <a:ln w="9525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/>
            <a:p>
              <a:pPr algn="ctr"/>
              <a:r>
                <a:rPr lang="zh-CN" altLang="en-US" sz="2000" dirty="0">
                  <a:latin typeface="STKaiti" charset="-122"/>
                  <a:ea typeface="STKaiti" charset="-122"/>
                  <a:cs typeface="STKaiti" charset="-122"/>
                </a:rPr>
                <a:t>全定义</a:t>
              </a:r>
            </a:p>
          </p:txBody>
        </p:sp>
        <p:sp>
          <p:nvSpPr>
            <p:cNvPr id="64525" name="Line 13"/>
            <p:cNvSpPr>
              <a:spLocks noChangeShapeType="1"/>
            </p:cNvSpPr>
            <p:nvPr/>
          </p:nvSpPr>
          <p:spPr bwMode="auto">
            <a:xfrm>
              <a:off x="369" y="732"/>
              <a:ext cx="287" cy="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TKaiti" charset="-122"/>
                <a:ea typeface="STKaiti" charset="-122"/>
                <a:cs typeface="STKaiti" charset="-122"/>
              </a:endParaRPr>
            </a:p>
          </p:txBody>
        </p:sp>
        <p:sp>
          <p:nvSpPr>
            <p:cNvPr id="64526" name="Line 14"/>
            <p:cNvSpPr>
              <a:spLocks noChangeShapeType="1"/>
            </p:cNvSpPr>
            <p:nvPr/>
          </p:nvSpPr>
          <p:spPr bwMode="auto">
            <a:xfrm>
              <a:off x="868" y="780"/>
              <a:ext cx="345" cy="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TKaiti" charset="-122"/>
                <a:ea typeface="STKaiti" charset="-122"/>
                <a:cs typeface="STKaiti" charset="-122"/>
              </a:endParaRPr>
            </a:p>
          </p:txBody>
        </p:sp>
        <p:sp>
          <p:nvSpPr>
            <p:cNvPr id="64527" name="Line 15"/>
            <p:cNvSpPr>
              <a:spLocks noChangeShapeType="1"/>
            </p:cNvSpPr>
            <p:nvPr/>
          </p:nvSpPr>
          <p:spPr bwMode="auto">
            <a:xfrm flipV="1">
              <a:off x="1458" y="344"/>
              <a:ext cx="660" cy="338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TKaiti" charset="-122"/>
                <a:ea typeface="STKaiti" charset="-122"/>
                <a:cs typeface="STKaiti" charset="-122"/>
              </a:endParaRPr>
            </a:p>
          </p:txBody>
        </p:sp>
        <p:sp>
          <p:nvSpPr>
            <p:cNvPr id="64528" name="Line 16"/>
            <p:cNvSpPr>
              <a:spLocks noChangeShapeType="1"/>
            </p:cNvSpPr>
            <p:nvPr/>
          </p:nvSpPr>
          <p:spPr bwMode="auto">
            <a:xfrm>
              <a:off x="1458" y="732"/>
              <a:ext cx="660" cy="266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TKaiti" charset="-122"/>
                <a:ea typeface="STKaiti" charset="-122"/>
                <a:cs typeface="STKaiti" charset="-122"/>
              </a:endParaRPr>
            </a:p>
          </p:txBody>
        </p:sp>
        <p:sp>
          <p:nvSpPr>
            <p:cNvPr id="64529" name="Line 17"/>
            <p:cNvSpPr>
              <a:spLocks noChangeShapeType="1"/>
            </p:cNvSpPr>
            <p:nvPr/>
          </p:nvSpPr>
          <p:spPr bwMode="auto">
            <a:xfrm>
              <a:off x="3638" y="344"/>
              <a:ext cx="886" cy="187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TKaiti" charset="-122"/>
                <a:ea typeface="STKaiti" charset="-122"/>
                <a:cs typeface="STKaiti" charset="-122"/>
              </a:endParaRPr>
            </a:p>
          </p:txBody>
        </p:sp>
        <p:sp>
          <p:nvSpPr>
            <p:cNvPr id="64530" name="Line 18"/>
            <p:cNvSpPr>
              <a:spLocks noChangeShapeType="1"/>
            </p:cNvSpPr>
            <p:nvPr/>
          </p:nvSpPr>
          <p:spPr bwMode="auto">
            <a:xfrm flipV="1">
              <a:off x="3618" y="555"/>
              <a:ext cx="906" cy="443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TKaiti" charset="-122"/>
                <a:ea typeface="STKaiti" charset="-122"/>
                <a:cs typeface="STKaiti" charset="-122"/>
              </a:endParaRPr>
            </a:p>
          </p:txBody>
        </p:sp>
        <p:sp>
          <p:nvSpPr>
            <p:cNvPr id="64532" name="Line 20"/>
            <p:cNvSpPr>
              <a:spLocks noChangeShapeType="1"/>
            </p:cNvSpPr>
            <p:nvPr/>
          </p:nvSpPr>
          <p:spPr bwMode="auto">
            <a:xfrm>
              <a:off x="2861" y="1064"/>
              <a:ext cx="0" cy="302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TKaiti" charset="-122"/>
                <a:ea typeface="STKaiti" charset="-122"/>
                <a:cs typeface="STKaiti" charset="-122"/>
              </a:endParaRPr>
            </a:p>
          </p:txBody>
        </p:sp>
        <p:sp>
          <p:nvSpPr>
            <p:cNvPr id="64533" name="Line 21"/>
            <p:cNvSpPr>
              <a:spLocks noChangeShapeType="1"/>
            </p:cNvSpPr>
            <p:nvPr/>
          </p:nvSpPr>
          <p:spPr bwMode="auto">
            <a:xfrm>
              <a:off x="2864" y="1526"/>
              <a:ext cx="0" cy="294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STKaiti" charset="-122"/>
                <a:ea typeface="STKaiti" charset="-122"/>
                <a:cs typeface="STKait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56526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TKaiti" charset="-122"/>
                <a:ea typeface="STKaiti" charset="-122"/>
                <a:cs typeface="STKaiti" charset="-122"/>
              </a:rPr>
              <a:t>程序片测试</a:t>
            </a:r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endParaRPr kumimoji="1" lang="zh-CN" alt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677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3849" y="1772816"/>
            <a:ext cx="10417214" cy="3030678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这是一个与数据流分析（定义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使用测试）相似的方法；</a:t>
            </a: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所有那些包含改变某变量的语句，就是该变量的程序片。</a:t>
            </a: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指定的程序片就是一条路径</a:t>
            </a:r>
            <a:r>
              <a:rPr lang="zh-CN" altLang="en-US" sz="2600" dirty="0" smtClean="0">
                <a:latin typeface="STKaiti" charset="-122"/>
                <a:ea typeface="STKaiti" charset="-122"/>
                <a:cs typeface="STKaiti" charset="-122"/>
              </a:rPr>
              <a:t>，可以对其进行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测试。</a:t>
            </a:r>
            <a:endParaRPr lang="en-US" sz="26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9839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4"/>
          <p:cNvSpPr txBox="1">
            <a:spLocks noChangeArrowheads="1"/>
          </p:cNvSpPr>
          <p:nvPr/>
        </p:nvSpPr>
        <p:spPr bwMode="auto">
          <a:xfrm>
            <a:off x="1223058" y="1373689"/>
            <a:ext cx="3429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Pseudo code example</a:t>
            </a:r>
          </a:p>
          <a:p>
            <a:pPr eaLnBrk="1" hangingPunct="1">
              <a:defRPr/>
            </a:pPr>
            <a:endParaRPr lang="en-US" sz="2400" b="1" dirty="0">
              <a:latin typeface="STKaiti" charset="-122"/>
              <a:ea typeface="STKaiti" charset="-122"/>
              <a:cs typeface="STKaiti" charset="-122"/>
            </a:endParaRPr>
          </a:p>
          <a:p>
            <a:pPr eaLnBrk="1" hangingPunct="1">
              <a:defRPr/>
            </a:pP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1. </a:t>
            </a:r>
            <a:r>
              <a:rPr lang="en-US" sz="2400" b="1" dirty="0" err="1">
                <a:latin typeface="STKaiti" charset="-122"/>
                <a:ea typeface="STKaiti" charset="-122"/>
                <a:cs typeface="STKaiti" charset="-122"/>
              </a:rPr>
              <a:t>int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 limit = 10;</a:t>
            </a:r>
          </a:p>
          <a:p>
            <a:pPr eaLnBrk="1" hangingPunct="1">
              <a:defRPr/>
            </a:pP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2. </a:t>
            </a:r>
            <a:r>
              <a:rPr lang="en-US" sz="2400" b="1" dirty="0" err="1">
                <a:latin typeface="STKaiti" charset="-122"/>
                <a:ea typeface="STKaiti" charset="-122"/>
                <a:cs typeface="STKaiti" charset="-122"/>
              </a:rPr>
              <a:t>int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 y = 0;</a:t>
            </a:r>
          </a:p>
          <a:p>
            <a:pPr eaLnBrk="1" hangingPunct="1">
              <a:defRPr/>
            </a:pP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3. </a:t>
            </a:r>
            <a:r>
              <a:rPr lang="en-US" sz="2400" b="1" dirty="0" err="1">
                <a:latin typeface="STKaiti" charset="-122"/>
                <a:ea typeface="STKaiti" charset="-122"/>
                <a:cs typeface="STKaiti" charset="-122"/>
              </a:rPr>
              <a:t>int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 x = 0;</a:t>
            </a:r>
          </a:p>
          <a:p>
            <a:pPr eaLnBrk="1" hangingPunct="1">
              <a:defRPr/>
            </a:pP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4. for (</a:t>
            </a:r>
            <a:r>
              <a:rPr lang="en-US" sz="2400" b="1" dirty="0" err="1">
                <a:latin typeface="STKaiti" charset="-122"/>
                <a:ea typeface="STKaiti" charset="-122"/>
                <a:cs typeface="STKaiti" charset="-122"/>
              </a:rPr>
              <a:t>int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en-US" sz="2400" b="1" dirty="0" err="1">
                <a:latin typeface="STKaiti" charset="-122"/>
                <a:ea typeface="STKaiti" charset="-122"/>
                <a:cs typeface="STKaiti" charset="-122"/>
              </a:rPr>
              <a:t>i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 = 0;  </a:t>
            </a:r>
            <a:r>
              <a:rPr lang="en-US" sz="2400" b="1" dirty="0" err="1">
                <a:latin typeface="STKaiti" charset="-122"/>
                <a:ea typeface="STKaiti" charset="-122"/>
                <a:cs typeface="STKaiti" charset="-122"/>
              </a:rPr>
              <a:t>i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 &lt; limit ; </a:t>
            </a:r>
            <a:r>
              <a:rPr lang="en-US" sz="2400" b="1" dirty="0" err="1">
                <a:latin typeface="STKaiti" charset="-122"/>
                <a:ea typeface="STKaiti" charset="-122"/>
                <a:cs typeface="STKaiti" charset="-122"/>
              </a:rPr>
              <a:t>i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++)</a:t>
            </a:r>
          </a:p>
          <a:p>
            <a:pPr eaLnBrk="1" hangingPunct="1">
              <a:defRPr/>
            </a:pP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5.  {  x = x + </a:t>
            </a:r>
            <a:r>
              <a:rPr lang="en-US" sz="2400" b="1" dirty="0" err="1">
                <a:latin typeface="STKaiti" charset="-122"/>
                <a:ea typeface="STKaiti" charset="-122"/>
                <a:cs typeface="STKaiti" charset="-122"/>
              </a:rPr>
              <a:t>i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;</a:t>
            </a:r>
          </a:p>
          <a:p>
            <a:pPr eaLnBrk="1" hangingPunct="1">
              <a:defRPr/>
            </a:pP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6.     y = y + i</a:t>
            </a:r>
            <a:r>
              <a:rPr lang="en-US" sz="2400" b="1" baseline="30000" dirty="0">
                <a:latin typeface="STKaiti" charset="-122"/>
                <a:ea typeface="STKaiti" charset="-122"/>
                <a:cs typeface="STKaiti" charset="-122"/>
              </a:rPr>
              <a:t>2 ;  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} </a:t>
            </a:r>
          </a:p>
          <a:p>
            <a:pPr eaLnBrk="1" hangingPunct="1">
              <a:defRPr/>
            </a:pP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7. print (</a:t>
            </a:r>
            <a:r>
              <a:rPr lang="ja-JP" altLang="en-US" sz="2400" b="1" dirty="0">
                <a:latin typeface="STKaiti" charset="-122"/>
                <a:ea typeface="STKaiti" charset="-122"/>
                <a:cs typeface="STKaiti" charset="-122"/>
              </a:rPr>
              <a:t>“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 x = </a:t>
            </a:r>
            <a:r>
              <a:rPr lang="ja-JP" altLang="en-US" sz="2400" b="1" dirty="0">
                <a:latin typeface="STKaiti" charset="-122"/>
                <a:ea typeface="STKaiti" charset="-122"/>
                <a:cs typeface="STKaiti" charset="-122"/>
              </a:rPr>
              <a:t>“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, x , </a:t>
            </a:r>
            <a:r>
              <a:rPr lang="ja-JP" altLang="en-US" sz="2400" b="1" dirty="0">
                <a:latin typeface="STKaiti" charset="-122"/>
                <a:ea typeface="STKaiti" charset="-122"/>
                <a:cs typeface="STKaiti" charset="-122"/>
              </a:rPr>
              <a:t>“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y  =</a:t>
            </a:r>
            <a:r>
              <a:rPr lang="ja-JP" altLang="en-US" sz="2400" b="1" dirty="0">
                <a:latin typeface="STKaiti" charset="-122"/>
                <a:ea typeface="STKaiti" charset="-122"/>
                <a:cs typeface="STKaiti" charset="-122"/>
              </a:rPr>
              <a:t>“</a:t>
            </a:r>
            <a:r>
              <a:rPr lang="en-US" sz="2400" b="1" dirty="0">
                <a:latin typeface="STKaiti" charset="-122"/>
                <a:ea typeface="STKaiti" charset="-122"/>
                <a:cs typeface="STKaiti" charset="-122"/>
              </a:rPr>
              <a:t>, y);</a:t>
            </a:r>
          </a:p>
          <a:p>
            <a:pPr eaLnBrk="1" hangingPunct="1">
              <a:defRPr/>
            </a:pPr>
            <a:endParaRPr lang="en-US" sz="24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5238750" y="1484785"/>
            <a:ext cx="5429250" cy="43021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b="1" dirty="0"/>
              <a:t>- Consider that our </a:t>
            </a:r>
            <a:r>
              <a:rPr lang="en-US" b="1" u="sng" dirty="0">
                <a:solidFill>
                  <a:srgbClr val="0000CC"/>
                </a:solidFill>
              </a:rPr>
              <a:t>variable of interest</a:t>
            </a:r>
            <a:r>
              <a:rPr lang="en-US" b="1" dirty="0"/>
              <a:t> is </a:t>
            </a:r>
            <a:r>
              <a:rPr lang="en-US" b="1" dirty="0">
                <a:solidFill>
                  <a:srgbClr val="0000CC"/>
                </a:solidFill>
              </a:rPr>
              <a:t>y </a:t>
            </a:r>
          </a:p>
          <a:p>
            <a:pPr eaLnBrk="1" hangingPunct="1">
              <a:defRPr/>
            </a:pPr>
            <a:r>
              <a:rPr lang="en-US" b="1" dirty="0"/>
              <a:t>  </a:t>
            </a:r>
            <a:r>
              <a:rPr lang="en-US" b="1" dirty="0">
                <a:solidFill>
                  <a:srgbClr val="0000CC"/>
                </a:solidFill>
              </a:rPr>
              <a:t>at statement 7</a:t>
            </a:r>
            <a:r>
              <a:rPr lang="en-US" b="1" dirty="0"/>
              <a:t>.</a:t>
            </a:r>
          </a:p>
          <a:p>
            <a:pPr eaLnBrk="1" hangingPunct="1">
              <a:defRPr/>
            </a:pPr>
            <a:endParaRPr lang="en-US" b="1" dirty="0"/>
          </a:p>
          <a:p>
            <a:pPr eaLnBrk="1" hangingPunct="1">
              <a:defRPr/>
            </a:pPr>
            <a:r>
              <a:rPr lang="en-US" b="1" dirty="0"/>
              <a:t>- But , on second look, we would pick up statements:</a:t>
            </a:r>
          </a:p>
          <a:p>
            <a:pPr eaLnBrk="1" hangingPunct="1">
              <a:defRPr/>
            </a:pPr>
            <a:r>
              <a:rPr lang="en-US" b="1" dirty="0"/>
              <a:t>        7</a:t>
            </a:r>
          </a:p>
          <a:p>
            <a:pPr eaLnBrk="1" hangingPunct="1">
              <a:defRPr/>
            </a:pPr>
            <a:r>
              <a:rPr lang="en-US" b="1" dirty="0"/>
              <a:t>        6</a:t>
            </a:r>
          </a:p>
          <a:p>
            <a:pPr eaLnBrk="1" hangingPunct="1">
              <a:defRPr/>
            </a:pPr>
            <a:r>
              <a:rPr lang="en-US" b="1" dirty="0"/>
              <a:t>        4 (because the loop influences statement 6)</a:t>
            </a:r>
          </a:p>
          <a:p>
            <a:pPr eaLnBrk="1" hangingPunct="1">
              <a:defRPr/>
            </a:pPr>
            <a:r>
              <a:rPr lang="en-US" b="1" dirty="0"/>
              <a:t>        2</a:t>
            </a:r>
          </a:p>
          <a:p>
            <a:pPr eaLnBrk="1" hangingPunct="1">
              <a:defRPr/>
            </a:pPr>
            <a:r>
              <a:rPr lang="en-US" b="1" dirty="0"/>
              <a:t>        1 (because limit influences statement 4)</a:t>
            </a:r>
          </a:p>
          <a:p>
            <a:pPr eaLnBrk="1" hangingPunct="1">
              <a:defRPr/>
            </a:pPr>
            <a:endParaRPr lang="en-US" b="1" dirty="0"/>
          </a:p>
          <a:p>
            <a:pPr eaLnBrk="1" hangingPunct="1">
              <a:buFontTx/>
              <a:buChar char="-"/>
              <a:defRPr/>
            </a:pPr>
            <a:r>
              <a:rPr lang="en-US" b="1" dirty="0"/>
              <a:t>Statements  &lt;1,2,4,6,7 &gt; form a </a:t>
            </a:r>
            <a:r>
              <a:rPr lang="en-US" sz="2000" b="1" i="1" dirty="0"/>
              <a:t>program slice </a:t>
            </a:r>
          </a:p>
          <a:p>
            <a:pPr eaLnBrk="1" hangingPunct="1">
              <a:defRPr/>
            </a:pPr>
            <a:r>
              <a:rPr lang="en-US" sz="2000" b="1" i="1" dirty="0"/>
              <a:t> related to variable, y</a:t>
            </a:r>
          </a:p>
          <a:p>
            <a:pPr eaLnBrk="1" hangingPunct="1">
              <a:defRPr/>
            </a:pPr>
            <a:endParaRPr lang="en-US" sz="2000" b="1" i="1" dirty="0"/>
          </a:p>
          <a:p>
            <a:pPr eaLnBrk="1" hangingPunct="1">
              <a:defRPr/>
            </a:pPr>
            <a:r>
              <a:rPr lang="en-US" b="1" dirty="0"/>
              <a:t>- </a:t>
            </a:r>
            <a:r>
              <a:rPr lang="en-US" b="1" i="1" u="sng" dirty="0"/>
              <a:t>We would include this slice as a test case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53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83632" y="260648"/>
            <a:ext cx="8305800" cy="914400"/>
          </a:xfrm>
        </p:spPr>
        <p:txBody>
          <a:bodyPr/>
          <a:lstStyle/>
          <a:p>
            <a:r>
              <a:rPr lang="zh-CN" altLang="en-US" sz="4200" dirty="0"/>
              <a:t> </a:t>
            </a:r>
          </a:p>
        </p:txBody>
      </p:sp>
      <p:sp>
        <p:nvSpPr>
          <p:cNvPr id="552963" name="Rectangle 3"/>
          <p:cNvSpPr>
            <a:spLocks noGrp="1" noChangeArrowheads="1"/>
          </p:cNvSpPr>
          <p:nvPr>
            <p:ph idx="1"/>
          </p:nvPr>
        </p:nvSpPr>
        <p:spPr>
          <a:xfrm>
            <a:off x="821803" y="1307938"/>
            <a:ext cx="10741306" cy="397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400" dirty="0">
                <a:solidFill>
                  <a:srgbClr val="C00000"/>
                </a:solidFill>
                <a:latin typeface="STKaiti" charset="-122"/>
                <a:ea typeface="STKaiti" charset="-122"/>
                <a:cs typeface="STKaiti" charset="-122"/>
              </a:rPr>
              <a:t>程序片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是确定或影响某个变量在程序某个点上的取值的一组程序语句。程序片也就是给定的一个程序行为的子集，通过切片技术把程序分解到一个最小化形式，并且仍可执行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给定一个程序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和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中的一个变量集合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，变量集合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在语句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上的一个片，记做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S(V,n),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是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中对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中的变量值做出贡献的所有语句集合</a:t>
            </a:r>
            <a:r>
              <a:rPr lang="zh-CN" altLang="zh-CN" sz="24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lang="en-US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给定一个程序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和一个给出语句及语句片段编号的程序图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G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），以及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中的一个变量集合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，变量集合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在语句片段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上的一个片，记做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S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V, n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），是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P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中在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以前对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中的变量值做出贡献的所有语句片段编号的集合。</a:t>
            </a:r>
          </a:p>
          <a:p>
            <a:pPr marL="0" indent="0">
              <a:buNone/>
            </a:pP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18256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7078" y="986743"/>
            <a:ext cx="11039957" cy="4525963"/>
          </a:xfrm>
        </p:spPr>
        <p:txBody>
          <a:bodyPr>
            <a:normAutofit lnSpcReduction="10000"/>
          </a:bodyPr>
          <a:lstStyle/>
          <a:p>
            <a:pPr marL="457200" lvl="1" indent="0">
              <a:lnSpc>
                <a:spcPct val="150000"/>
              </a:lnSpc>
              <a:buNone/>
              <a:defRPr/>
            </a:pPr>
            <a:r>
              <a:rPr lang="zh-CN" altLang="en-US" sz="2600" dirty="0" smtClean="0">
                <a:latin typeface="STKaiti" charset="-122"/>
                <a:ea typeface="STKaiti" charset="-122"/>
                <a:cs typeface="STKaiti" charset="-122"/>
              </a:rPr>
              <a:t>使用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关系</a:t>
            </a:r>
            <a:r>
              <a:rPr lang="zh-CN" altLang="en-US" sz="2600" dirty="0" smtClean="0">
                <a:latin typeface="STKaiti" charset="-122"/>
                <a:ea typeface="STKaiti" charset="-122"/>
                <a:cs typeface="STKaiti" charset="-122"/>
              </a:rPr>
              <a:t>有</a:t>
            </a:r>
            <a:r>
              <a:rPr lang="en-US" altLang="zh-CN" sz="2600" dirty="0" smtClean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种：</a:t>
            </a: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 marL="1371600" lvl="2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谓词使用（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P- use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）：用在谓词（判断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)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中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  </a:t>
            </a:r>
          </a:p>
          <a:p>
            <a:pPr marL="1371600" lvl="2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计算使用（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C- use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）：用在计算中</a:t>
            </a: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 marL="1371600" lvl="2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输出使用（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O- use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）：用于输出</a:t>
            </a: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 marL="514350" lvl="1" indent="0">
              <a:lnSpc>
                <a:spcPct val="150000"/>
              </a:lnSpc>
              <a:buNone/>
              <a:defRPr/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定义关系有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种：</a:t>
            </a: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 marL="1371600" lvl="2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输入定义（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I- </a:t>
            </a:r>
            <a:r>
              <a:rPr lang="en-US" altLang="zh-CN" sz="2600" dirty="0" err="1">
                <a:latin typeface="STKaiti" charset="-122"/>
                <a:ea typeface="STKaiti" charset="-122"/>
                <a:cs typeface="STKaiti" charset="-122"/>
              </a:rPr>
              <a:t>def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）：通过输入定义</a:t>
            </a: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  <a:p>
            <a:pPr marL="1371600" lvl="2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赋值定义（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A- </a:t>
            </a:r>
            <a:r>
              <a:rPr lang="en-US" altLang="zh-CN" sz="2600" dirty="0" err="1">
                <a:latin typeface="STKaiti" charset="-122"/>
                <a:ea typeface="STKaiti" charset="-122"/>
                <a:cs typeface="STKaiti" charset="-122"/>
              </a:rPr>
              <a:t>def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）：通过赋值定义</a:t>
            </a:r>
            <a:endParaRPr lang="en-US" altLang="zh-CN" sz="26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64944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991544" y="2331233"/>
            <a:ext cx="33528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b="1" dirty="0"/>
              <a:t>Pseudo code example</a:t>
            </a:r>
          </a:p>
          <a:p>
            <a:pPr eaLnBrk="1" hangingPunct="1">
              <a:defRPr/>
            </a:pPr>
            <a:endParaRPr lang="en-US" b="1" dirty="0"/>
          </a:p>
          <a:p>
            <a:pPr eaLnBrk="1" hangingPunct="1">
              <a:defRPr/>
            </a:pPr>
            <a:r>
              <a:rPr lang="en-US" b="1" dirty="0"/>
              <a:t>1. </a:t>
            </a:r>
            <a:r>
              <a:rPr lang="en-US" b="1" dirty="0" err="1"/>
              <a:t>int</a:t>
            </a:r>
            <a:r>
              <a:rPr lang="en-US" b="1" dirty="0"/>
              <a:t> limit = 10;</a:t>
            </a:r>
          </a:p>
          <a:p>
            <a:pPr eaLnBrk="1" hangingPunct="1">
              <a:defRPr/>
            </a:pPr>
            <a:r>
              <a:rPr lang="en-US" b="1" dirty="0"/>
              <a:t>2. </a:t>
            </a:r>
            <a:r>
              <a:rPr lang="en-US" b="1" dirty="0" err="1"/>
              <a:t>int</a:t>
            </a:r>
            <a:r>
              <a:rPr lang="en-US" b="1" dirty="0"/>
              <a:t> y = 0;</a:t>
            </a:r>
          </a:p>
          <a:p>
            <a:pPr eaLnBrk="1" hangingPunct="1">
              <a:defRPr/>
            </a:pPr>
            <a:r>
              <a:rPr lang="en-US" b="1" dirty="0"/>
              <a:t>3. </a:t>
            </a:r>
            <a:r>
              <a:rPr lang="en-US" b="1" dirty="0" err="1"/>
              <a:t>int</a:t>
            </a:r>
            <a:r>
              <a:rPr lang="en-US" b="1" dirty="0"/>
              <a:t> x = 0;</a:t>
            </a:r>
          </a:p>
          <a:p>
            <a:pPr eaLnBrk="1" hangingPunct="1">
              <a:defRPr/>
            </a:pPr>
            <a:r>
              <a:rPr lang="en-US" b="1" dirty="0"/>
              <a:t>4. for (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= 0;  </a:t>
            </a:r>
            <a:r>
              <a:rPr lang="en-US" b="1" dirty="0" err="1"/>
              <a:t>i</a:t>
            </a:r>
            <a:r>
              <a:rPr lang="en-US" b="1" dirty="0"/>
              <a:t> &lt; limit ; </a:t>
            </a:r>
            <a:r>
              <a:rPr lang="en-US" b="1" dirty="0" err="1"/>
              <a:t>i</a:t>
            </a:r>
            <a:r>
              <a:rPr lang="en-US" b="1" dirty="0"/>
              <a:t>++)</a:t>
            </a:r>
          </a:p>
          <a:p>
            <a:pPr eaLnBrk="1" hangingPunct="1">
              <a:defRPr/>
            </a:pPr>
            <a:r>
              <a:rPr lang="en-US" b="1" dirty="0"/>
              <a:t>5.  {x = x + </a:t>
            </a:r>
            <a:r>
              <a:rPr lang="en-US" b="1" dirty="0" err="1"/>
              <a:t>i</a:t>
            </a:r>
            <a:r>
              <a:rPr lang="en-US" b="1" dirty="0"/>
              <a:t> + y;</a:t>
            </a:r>
          </a:p>
          <a:p>
            <a:pPr eaLnBrk="1" hangingPunct="1">
              <a:defRPr/>
            </a:pPr>
            <a:r>
              <a:rPr lang="en-US" b="1" dirty="0"/>
              <a:t>6.   y = y + i</a:t>
            </a:r>
            <a:r>
              <a:rPr lang="en-US" b="1" baseline="30000" dirty="0"/>
              <a:t>2 ; </a:t>
            </a:r>
            <a:r>
              <a:rPr lang="en-US" b="1" dirty="0"/>
              <a:t>} </a:t>
            </a:r>
          </a:p>
          <a:p>
            <a:pPr eaLnBrk="1" hangingPunct="1">
              <a:defRPr/>
            </a:pPr>
            <a:r>
              <a:rPr lang="en-US" b="1" dirty="0"/>
              <a:t>7. print (</a:t>
            </a:r>
            <a:r>
              <a:rPr lang="ja-JP" altLang="en-US" b="1" dirty="0"/>
              <a:t>“</a:t>
            </a:r>
            <a:r>
              <a:rPr lang="en-US" b="1" dirty="0"/>
              <a:t> x = </a:t>
            </a:r>
            <a:r>
              <a:rPr lang="ja-JP" altLang="en-US" b="1" dirty="0"/>
              <a:t>“</a:t>
            </a:r>
            <a:r>
              <a:rPr lang="en-US" b="1" dirty="0"/>
              <a:t>, x , </a:t>
            </a:r>
            <a:r>
              <a:rPr lang="ja-JP" altLang="en-US" b="1" dirty="0"/>
              <a:t>“</a:t>
            </a:r>
            <a:r>
              <a:rPr lang="en-US" b="1" dirty="0"/>
              <a:t>y  =</a:t>
            </a:r>
            <a:r>
              <a:rPr lang="ja-JP" altLang="en-US" b="1" dirty="0"/>
              <a:t>“</a:t>
            </a:r>
            <a:r>
              <a:rPr lang="en-US" b="1" dirty="0"/>
              <a:t>, y);</a:t>
            </a:r>
          </a:p>
          <a:p>
            <a:pPr eaLnBrk="1" hangingPunct="1">
              <a:defRPr/>
            </a:pPr>
            <a:endParaRPr lang="en-US" b="1" dirty="0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4079777" y="4005064"/>
            <a:ext cx="2208213" cy="3365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600" b="1" i="1"/>
              <a:t>Modified to include y</a:t>
            </a: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H="1">
            <a:off x="3863752" y="4149080"/>
            <a:ext cx="3048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462713" y="1748621"/>
            <a:ext cx="4205287" cy="400367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600" b="1" dirty="0"/>
              <a:t>Note that we have modified statement 5</a:t>
            </a:r>
          </a:p>
          <a:p>
            <a:pPr eaLnBrk="1" hangingPunct="1">
              <a:defRPr/>
            </a:pPr>
            <a:r>
              <a:rPr lang="en-US" sz="1600" b="1" dirty="0"/>
              <a:t>of the previous example to include y.</a:t>
            </a:r>
          </a:p>
          <a:p>
            <a:pPr eaLnBrk="1" hangingPunct="1">
              <a:defRPr/>
            </a:pPr>
            <a:endParaRPr lang="en-US" sz="1600" b="1" dirty="0"/>
          </a:p>
          <a:p>
            <a:pPr eaLnBrk="1" hangingPunct="1">
              <a:defRPr/>
            </a:pPr>
            <a:r>
              <a:rPr lang="en-US" sz="1600" b="1" u="sng" dirty="0"/>
              <a:t>Now  should S(y,7) include statement 5?</a:t>
            </a:r>
          </a:p>
          <a:p>
            <a:pPr eaLnBrk="1" hangingPunct="1">
              <a:defRPr/>
            </a:pPr>
            <a:r>
              <a:rPr lang="en-US" sz="1600" b="1" dirty="0"/>
              <a:t>Even though there is </a:t>
            </a:r>
            <a:r>
              <a:rPr lang="en-US" sz="1600" b="1" dirty="0">
                <a:solidFill>
                  <a:srgbClr val="0000CC"/>
                </a:solidFill>
              </a:rPr>
              <a:t>C-use of y</a:t>
            </a:r>
            <a:r>
              <a:rPr lang="en-US" sz="1600" b="1" dirty="0"/>
              <a:t>, statement 5 does not </a:t>
            </a:r>
            <a:r>
              <a:rPr lang="ja-JP" altLang="en-US" sz="1600" b="1" dirty="0"/>
              <a:t>“</a:t>
            </a:r>
            <a:r>
              <a:rPr lang="en-US" sz="1600" b="1" dirty="0"/>
              <a:t>contribute</a:t>
            </a:r>
            <a:r>
              <a:rPr lang="ja-JP" altLang="en-US" sz="1600" b="1" dirty="0"/>
              <a:t>”</a:t>
            </a:r>
            <a:r>
              <a:rPr lang="en-US" sz="1600" b="1" dirty="0"/>
              <a:t> to the value of y in statement 7. So we do not include 5 in the slice, S(y,7). </a:t>
            </a:r>
          </a:p>
          <a:p>
            <a:pPr eaLnBrk="1" hangingPunct="1">
              <a:defRPr/>
            </a:pPr>
            <a:endParaRPr lang="en-US" sz="1600" b="1" dirty="0"/>
          </a:p>
          <a:p>
            <a:pPr eaLnBrk="1" hangingPunct="1">
              <a:defRPr/>
            </a:pPr>
            <a:r>
              <a:rPr lang="en-US" sz="1600" b="1" dirty="0"/>
              <a:t>Also, </a:t>
            </a:r>
            <a:r>
              <a:rPr lang="en-US" sz="1600" b="1" dirty="0">
                <a:solidFill>
                  <a:srgbClr val="0000CC"/>
                </a:solidFill>
              </a:rPr>
              <a:t>p-use </a:t>
            </a:r>
            <a:r>
              <a:rPr lang="en-US" sz="1600" b="1" dirty="0"/>
              <a:t>of other variable not in the </a:t>
            </a:r>
          </a:p>
          <a:p>
            <a:pPr eaLnBrk="1" hangingPunct="1">
              <a:defRPr/>
            </a:pPr>
            <a:r>
              <a:rPr lang="en-US" sz="1600" b="1" dirty="0"/>
              <a:t>set V (in this case V = y) may need to be</a:t>
            </a:r>
          </a:p>
          <a:p>
            <a:pPr eaLnBrk="1" hangingPunct="1">
              <a:defRPr/>
            </a:pPr>
            <a:r>
              <a:rPr lang="en-US" sz="1600" b="1" dirty="0"/>
              <a:t>included because it </a:t>
            </a:r>
            <a:r>
              <a:rPr lang="en-US" sz="1600" b="1" u="sng" dirty="0"/>
              <a:t>influences </a:t>
            </a:r>
            <a:r>
              <a:rPr lang="en-US" sz="1600" b="1" dirty="0"/>
              <a:t>the value </a:t>
            </a:r>
          </a:p>
          <a:p>
            <a:pPr eaLnBrk="1" hangingPunct="1">
              <a:defRPr/>
            </a:pPr>
            <a:r>
              <a:rPr lang="en-US" sz="1600" b="1" dirty="0"/>
              <a:t>of y. In this case, the variable, </a:t>
            </a:r>
            <a:r>
              <a:rPr lang="ja-JP" altLang="en-US" sz="1600" b="1" u="sng" dirty="0">
                <a:solidFill>
                  <a:srgbClr val="0000CC"/>
                </a:solidFill>
              </a:rPr>
              <a:t>“</a:t>
            </a:r>
            <a:r>
              <a:rPr lang="en-US" sz="1600" b="1" i="1" u="sng" dirty="0">
                <a:solidFill>
                  <a:srgbClr val="0000CC"/>
                </a:solidFill>
              </a:rPr>
              <a:t>limit</a:t>
            </a:r>
            <a:r>
              <a:rPr lang="en-US" sz="1600" b="1" u="sng" dirty="0">
                <a:solidFill>
                  <a:srgbClr val="0000CC"/>
                </a:solidFill>
              </a:rPr>
              <a:t>,</a:t>
            </a:r>
            <a:r>
              <a:rPr lang="ja-JP" altLang="en-US" sz="1600" b="1" u="sng" dirty="0">
                <a:solidFill>
                  <a:srgbClr val="0000CC"/>
                </a:solidFill>
              </a:rPr>
              <a:t>”</a:t>
            </a:r>
            <a:r>
              <a:rPr lang="en-US" sz="1600" b="1" dirty="0"/>
              <a:t> in the </a:t>
            </a:r>
            <a:r>
              <a:rPr lang="ja-JP" altLang="en-US" sz="1600" b="1" dirty="0"/>
              <a:t>“</a:t>
            </a:r>
            <a:r>
              <a:rPr lang="en-US" sz="1600" b="1" dirty="0"/>
              <a:t>for</a:t>
            </a:r>
            <a:r>
              <a:rPr lang="ja-JP" altLang="en-US" sz="1600" b="1" dirty="0"/>
              <a:t>”</a:t>
            </a:r>
            <a:r>
              <a:rPr lang="en-US" sz="1600" b="1" dirty="0"/>
              <a:t> statement.  So, statement 4 is included in S(y.7) as before. </a:t>
            </a:r>
            <a:r>
              <a:rPr lang="en-US" sz="1600" b="1" dirty="0">
                <a:solidFill>
                  <a:srgbClr val="990033"/>
                </a:solidFill>
              </a:rPr>
              <a:t>And limit is placed into the set V, Variable of interest</a:t>
            </a:r>
            <a:r>
              <a:rPr lang="en-US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248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在编写用于创建字典的代码时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</a:t>
            </a:r>
            <a:r>
              <a:rPr kumimoji="1" lang="zh-CN" altLang="en-US" dirty="0"/>
              <a:t>将看到</a:t>
            </a:r>
            <a:r>
              <a:rPr kumimoji="1" lang="en-US" altLang="zh-CN" dirty="0"/>
              <a:t>Python</a:t>
            </a:r>
            <a:r>
              <a:rPr kumimoji="1" lang="zh-CN" altLang="en-US" dirty="0" smtClean="0"/>
              <a:t>中一些典型</a:t>
            </a:r>
            <a:r>
              <a:rPr kumimoji="1" lang="zh-CN" altLang="en-US" dirty="0"/>
              <a:t>异常。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在本节中，将</a:t>
            </a:r>
            <a:r>
              <a:rPr kumimoji="1" lang="zh-CN" altLang="en-US" dirty="0"/>
              <a:t>研究三种调试异常的简单策略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1</a:t>
            </a:r>
            <a:r>
              <a:rPr kumimoji="1" lang="en-US" altLang="zh-CN" dirty="0"/>
              <a:t>.</a:t>
            </a:r>
            <a:r>
              <a:rPr kumimoji="1" lang="zh-CN" altLang="en-US" dirty="0"/>
              <a:t>在错误位置读取</a:t>
            </a:r>
            <a:r>
              <a:rPr kumimoji="1" lang="zh-CN" altLang="en-US" dirty="0" smtClean="0"/>
              <a:t>代码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2</a:t>
            </a:r>
            <a:r>
              <a:rPr kumimoji="1" lang="en-US" altLang="zh-CN" dirty="0"/>
              <a:t>.</a:t>
            </a:r>
            <a:r>
              <a:rPr kumimoji="1" lang="zh-CN" altLang="en-US" dirty="0"/>
              <a:t>了解错误</a:t>
            </a:r>
            <a:r>
              <a:rPr kumimoji="1" lang="zh-CN" altLang="en-US" dirty="0" smtClean="0"/>
              <a:t>消息</a:t>
            </a:r>
            <a:endParaRPr kumimoji="1" lang="en-US" altLang="zh-CN" dirty="0" smtClean="0"/>
          </a:p>
          <a:p>
            <a:pPr algn="l"/>
            <a:r>
              <a:rPr kumimoji="1" lang="en-US" altLang="zh-CN" dirty="0" smtClean="0"/>
              <a:t>3</a:t>
            </a:r>
            <a:r>
              <a:rPr kumimoji="1" lang="en-US" altLang="zh-CN" dirty="0"/>
              <a:t>.</a:t>
            </a:r>
            <a:r>
              <a:rPr kumimoji="1" lang="zh-CN" altLang="en-US" dirty="0"/>
              <a:t>捕获</a:t>
            </a:r>
            <a:r>
              <a:rPr kumimoji="1" lang="zh-CN" altLang="en-US" dirty="0" smtClean="0"/>
              <a:t>异常</a:t>
            </a:r>
            <a:endParaRPr kumimoji="1" lang="en-US" altLang="zh-CN" dirty="0" smtClean="0"/>
          </a:p>
          <a:p>
            <a:pPr algn="l"/>
            <a:endParaRPr kumimoji="1" lang="en-US" altLang="zh-CN" dirty="0" smtClean="0"/>
          </a:p>
          <a:p>
            <a:r>
              <a:rPr kumimoji="1" lang="zh-CN" altLang="en-US" dirty="0" smtClean="0"/>
              <a:t>在</a:t>
            </a:r>
            <a:r>
              <a:rPr kumimoji="1" lang="zh-CN" altLang="en-US" dirty="0"/>
              <a:t>这样做的同时，我们希望能从总体上了解一些缺陷的性质。</a:t>
            </a:r>
          </a:p>
        </p:txBody>
      </p:sp>
    </p:spTree>
    <p:extLst>
      <p:ext uri="{BB962C8B-B14F-4D97-AF65-F5344CB8AC3E}">
        <p14:creationId xmlns:p14="http://schemas.microsoft.com/office/powerpoint/2010/main" val="27265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3" name="Rectangle 3"/>
          <p:cNvSpPr>
            <a:spLocks noGrp="1" noChangeArrowheads="1"/>
          </p:cNvSpPr>
          <p:nvPr>
            <p:ph idx="1"/>
          </p:nvPr>
        </p:nvSpPr>
        <p:spPr>
          <a:xfrm>
            <a:off x="1064871" y="914400"/>
            <a:ext cx="10660283" cy="466422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600" b="1" dirty="0">
                <a:latin typeface="STKaiti" charset="-122"/>
                <a:ea typeface="STKaiti" charset="-122"/>
                <a:cs typeface="STKaiti" charset="-122"/>
              </a:rPr>
              <a:t>现在先假设片</a:t>
            </a:r>
            <a:r>
              <a:rPr lang="en-US" altLang="zh-CN" sz="2600" b="1" dirty="0">
                <a:latin typeface="STKaiti" charset="-122"/>
                <a:ea typeface="STKaiti" charset="-122"/>
                <a:cs typeface="STKaiti" charset="-122"/>
              </a:rPr>
              <a:t>S(</a:t>
            </a:r>
            <a:r>
              <a:rPr lang="en-US" altLang="zh-CN" sz="2600" b="1" dirty="0" err="1">
                <a:latin typeface="STKaiti" charset="-122"/>
                <a:ea typeface="STKaiti" charset="-122"/>
                <a:cs typeface="STKaiti" charset="-122"/>
              </a:rPr>
              <a:t>V,n</a:t>
            </a:r>
            <a:r>
              <a:rPr lang="en-US" altLang="zh-CN" sz="2600" b="1" dirty="0">
                <a:latin typeface="STKaiti" charset="-122"/>
                <a:ea typeface="STKaiti" charset="-122"/>
                <a:cs typeface="STKaiti" charset="-122"/>
              </a:rPr>
              <a:t>)</a:t>
            </a:r>
            <a:r>
              <a:rPr lang="zh-CN" altLang="en-US" sz="2600" b="1" dirty="0">
                <a:latin typeface="STKaiti" charset="-122"/>
                <a:ea typeface="STKaiti" charset="-122"/>
                <a:cs typeface="STKaiti" charset="-122"/>
              </a:rPr>
              <a:t>是一个变量的片，即集合</a:t>
            </a:r>
            <a:r>
              <a:rPr lang="en-US" altLang="zh-CN" sz="2600" b="1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600" b="1" dirty="0">
                <a:latin typeface="STKaiti" charset="-122"/>
                <a:ea typeface="STKaiti" charset="-122"/>
                <a:cs typeface="STKaiti" charset="-122"/>
              </a:rPr>
              <a:t>由单一变量</a:t>
            </a:r>
            <a:r>
              <a:rPr lang="en-US" altLang="zh-CN" sz="2600" b="1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600" b="1" dirty="0">
                <a:latin typeface="STKaiti" charset="-122"/>
                <a:ea typeface="STKaiti" charset="-122"/>
                <a:cs typeface="STKaiti" charset="-122"/>
              </a:rPr>
              <a:t>组成。</a:t>
            </a: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如果语句片段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是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的一个定义节点，则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包含在该片中。</a:t>
            </a: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如果语句片段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是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的一个使用节点，则</a:t>
            </a:r>
            <a:r>
              <a:rPr lang="en-US" altLang="zh-CN" sz="2600" dirty="0"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lang="zh-CN" altLang="en-US" sz="2600" dirty="0">
                <a:latin typeface="STKaiti" charset="-122"/>
                <a:ea typeface="STKaiti" charset="-122"/>
                <a:cs typeface="STKaiti" charset="-122"/>
              </a:rPr>
              <a:t>不包含在该片中。</a:t>
            </a:r>
          </a:p>
          <a:p>
            <a:pPr>
              <a:lnSpc>
                <a:spcPct val="150000"/>
              </a:lnSpc>
            </a:pPr>
            <a:r>
              <a:rPr kumimoji="0" lang="zh-CN" altLang="en-US" sz="2600" dirty="0">
                <a:latin typeface="STKaiti" charset="-122"/>
                <a:ea typeface="STKaiti" charset="-122"/>
                <a:cs typeface="STKaiti" charset="-122"/>
              </a:rPr>
              <a:t>其他变量的谓词使用和计算使用，要包含其执行会影响变量</a:t>
            </a:r>
            <a:r>
              <a:rPr kumimoji="0" lang="en-US" altLang="zh-CN" sz="2600" dirty="0">
                <a:latin typeface="STKaiti" charset="-122"/>
                <a:ea typeface="STKaiti" charset="-122"/>
                <a:cs typeface="STKaiti" charset="-122"/>
              </a:rPr>
              <a:t>v</a:t>
            </a:r>
            <a:r>
              <a:rPr kumimoji="0" lang="zh-CN" altLang="en-US" sz="2600" dirty="0">
                <a:latin typeface="STKaiti" charset="-122"/>
                <a:ea typeface="STKaiti" charset="-122"/>
                <a:cs typeface="STKaiti" charset="-122"/>
              </a:rPr>
              <a:t>取值的节点。</a:t>
            </a:r>
          </a:p>
        </p:txBody>
      </p:sp>
    </p:spTree>
    <p:extLst>
      <p:ext uri="{BB962C8B-B14F-4D97-AF65-F5344CB8AC3E}">
        <p14:creationId xmlns:p14="http://schemas.microsoft.com/office/powerpoint/2010/main" val="87184814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44054" y="771475"/>
            <a:ext cx="361669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begin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input (x, y 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total = 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sum = 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if x &lt;=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then sum =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else begin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   read (z);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   total = x *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end;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print ( total, sum 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end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45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23059" y="1072659"/>
            <a:ext cx="54543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  begin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2  read(</a:t>
            </a:r>
            <a:r>
              <a:rPr lang="en-US" altLang="zh-CN" sz="2400" dirty="0" err="1">
                <a:latin typeface="STKaiti" charset="-122"/>
                <a:ea typeface="STKaiti" charset="-122"/>
                <a:cs typeface="STKaiti" charset="-122"/>
              </a:rPr>
              <a:t>x,y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);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3   total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：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=0.0;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4   sum:=0.0;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5   if x&lt;=1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6       then sum:=y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7       Else begin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8            Read(z);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9           Total:=x*y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10          End;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11     Write(</a:t>
            </a:r>
            <a:r>
              <a:rPr lang="en-US" altLang="zh-CN" sz="2400" dirty="0" err="1">
                <a:latin typeface="STKaiti" charset="-122"/>
                <a:ea typeface="STKaiti" charset="-122"/>
                <a:cs typeface="STKaiti" charset="-122"/>
              </a:rPr>
              <a:t>total,sum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)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12  end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4823" y="2477717"/>
            <a:ext cx="5051759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写变量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x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在语句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12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处的程序片</a:t>
            </a: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.</a:t>
            </a:r>
          </a:p>
          <a:p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写变量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y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在语句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12</a:t>
            </a:r>
            <a:r>
              <a:rPr lang="zh-CN" altLang="en-US" sz="2400" dirty="0">
                <a:latin typeface="STKaiti" charset="-122"/>
                <a:ea typeface="STKaiti" charset="-122"/>
                <a:cs typeface="STKaiti" charset="-122"/>
              </a:rPr>
              <a:t>处的程序片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438965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32225" y="1211555"/>
            <a:ext cx="40171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  begin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2  read(</a:t>
            </a:r>
            <a:r>
              <a:rPr lang="en-US" altLang="zh-CN" sz="2400" dirty="0" err="1">
                <a:latin typeface="STKaiti" charset="-122"/>
                <a:ea typeface="STKaiti" charset="-122"/>
                <a:cs typeface="STKaiti" charset="-122"/>
              </a:rPr>
              <a:t>x,y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);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3   total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：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=0.0;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4   sum:=0.0;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5   if x&lt;=1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6       then sum:=y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7       Else begin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8            Read(z);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9           Total:=x*y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10          End;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11     Write(</a:t>
            </a:r>
            <a:r>
              <a:rPr lang="en-US" altLang="zh-CN" sz="2400" dirty="0" err="1">
                <a:latin typeface="STKaiti" charset="-122"/>
                <a:ea typeface="STKaiti" charset="-122"/>
                <a:cs typeface="STKaiti" charset="-122"/>
              </a:rPr>
              <a:t>total,sum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)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12  end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2412" y="2477718"/>
            <a:ext cx="3216037" cy="2246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S1(x,12)={1,2,12}</a:t>
            </a:r>
          </a:p>
          <a:p>
            <a:endParaRPr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zh-CN" sz="2000" dirty="0">
                <a:latin typeface="STKaiti" charset="-122"/>
                <a:ea typeface="STKaiti" charset="-122"/>
                <a:cs typeface="STKaiti" charset="-122"/>
              </a:rPr>
              <a:t>可以得到如下可执行的程序片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：</a:t>
            </a:r>
            <a:endParaRPr lang="zh-CN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  begin</a:t>
            </a:r>
            <a:endParaRPr lang="zh-CN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2  read(</a:t>
            </a:r>
            <a:r>
              <a:rPr lang="en-US" altLang="zh-CN" sz="2000" dirty="0" err="1">
                <a:latin typeface="STKaiti" charset="-122"/>
                <a:ea typeface="STKaiti" charset="-122"/>
                <a:cs typeface="STKaiti" charset="-122"/>
              </a:rPr>
              <a:t>x,y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);</a:t>
            </a:r>
            <a:endParaRPr lang="zh-CN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12  end</a:t>
            </a:r>
            <a:endParaRPr lang="zh-CN" altLang="zh-CN" sz="20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7875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8443" y="1338944"/>
            <a:ext cx="40866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  begin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2  read(</a:t>
            </a:r>
            <a:r>
              <a:rPr lang="en-US" altLang="zh-CN" sz="2400" dirty="0" err="1">
                <a:latin typeface="STKaiti" charset="-122"/>
                <a:ea typeface="STKaiti" charset="-122"/>
                <a:cs typeface="STKaiti" charset="-122"/>
              </a:rPr>
              <a:t>x,y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);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3   total</a:t>
            </a:r>
            <a:r>
              <a:rPr lang="zh-CN" altLang="zh-CN" sz="2400" dirty="0">
                <a:latin typeface="STKaiti" charset="-122"/>
                <a:ea typeface="STKaiti" charset="-122"/>
                <a:cs typeface="STKaiti" charset="-122"/>
              </a:rPr>
              <a:t>：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=0.0;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4   sum:=0.0;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5   if x&lt;=1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6       then sum:=y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7       Else begin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8            Read(z);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9           Total:=x*y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10          End;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11     Write(</a:t>
            </a:r>
            <a:r>
              <a:rPr lang="en-US" altLang="zh-CN" sz="2400" dirty="0" err="1">
                <a:latin typeface="STKaiti" charset="-122"/>
                <a:ea typeface="STKaiti" charset="-122"/>
                <a:cs typeface="STKaiti" charset="-122"/>
              </a:rPr>
              <a:t>total,sum</a:t>
            </a:r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)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400" dirty="0">
                <a:latin typeface="STKaiti" charset="-122"/>
                <a:ea typeface="STKaiti" charset="-122"/>
                <a:cs typeface="STKaiti" charset="-122"/>
              </a:rPr>
              <a:t>12  end</a:t>
            </a:r>
            <a:endParaRPr lang="zh-CN" altLang="zh-CN" sz="24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2412" y="2477718"/>
            <a:ext cx="3216037" cy="2246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S2(y,12)={1,2,12}</a:t>
            </a:r>
          </a:p>
          <a:p>
            <a:endParaRPr lang="en-US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zh-CN" sz="2000" dirty="0">
                <a:latin typeface="STKaiti" charset="-122"/>
                <a:ea typeface="STKaiti" charset="-122"/>
                <a:cs typeface="STKaiti" charset="-122"/>
              </a:rPr>
              <a:t>可以得到如下可执行的程序片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：</a:t>
            </a:r>
            <a:endParaRPr lang="zh-CN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  begin</a:t>
            </a:r>
            <a:endParaRPr lang="zh-CN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2  read(</a:t>
            </a:r>
            <a:r>
              <a:rPr lang="en-US" altLang="zh-CN" sz="2000" dirty="0" err="1">
                <a:latin typeface="STKaiti" charset="-122"/>
                <a:ea typeface="STKaiti" charset="-122"/>
                <a:cs typeface="STKaiti" charset="-122"/>
              </a:rPr>
              <a:t>x,y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);</a:t>
            </a:r>
            <a:endParaRPr lang="zh-CN" altLang="zh-CN" sz="20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12  end</a:t>
            </a:r>
            <a:endParaRPr lang="zh-CN" altLang="zh-CN" sz="20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51796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7218" y="992192"/>
            <a:ext cx="361669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begin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input (x, y 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total = 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sum = 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if x &lt;=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then sum =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else begin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   read (z);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   total = x *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end;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print ( total, sum 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end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8869" y="2490717"/>
            <a:ext cx="381489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写变量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z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在语句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12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处的程序片</a:t>
            </a:r>
            <a:r>
              <a:rPr lang="en-US" sz="2000" dirty="0">
                <a:latin typeface="STKaiti" charset="-122"/>
                <a:ea typeface="STKaiti" charset="-122"/>
                <a:cs typeface="STKaiti" charset="-122"/>
              </a:rPr>
              <a:t>.</a:t>
            </a:r>
          </a:p>
          <a:p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写变量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total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在语句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12</a:t>
            </a:r>
            <a:r>
              <a:rPr lang="zh-CN" altLang="en-US" sz="2000" dirty="0">
                <a:latin typeface="STKaiti" charset="-122"/>
                <a:ea typeface="STKaiti" charset="-122"/>
                <a:cs typeface="STKaiti" charset="-122"/>
              </a:rPr>
              <a:t>处的程序片</a:t>
            </a:r>
            <a:r>
              <a:rPr lang="en-US" altLang="zh-CN" sz="2000" dirty="0">
                <a:latin typeface="STKaiti" charset="-122"/>
                <a:ea typeface="STKaiti" charset="-122"/>
                <a:cs typeface="STKaiti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55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7851" y="982469"/>
            <a:ext cx="361669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begin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input (x, y 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total = 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sum = 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if x &lt;=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then sum =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else begin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   read (z);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   total = x *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end;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print ( total, sum 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end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4072" y="2090465"/>
            <a:ext cx="3744416" cy="36933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变量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z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在语句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12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出的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程序片：</a:t>
            </a:r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STKaiti" charset="-122"/>
                <a:ea typeface="STKaiti" charset="-122"/>
                <a:cs typeface="STKaiti" charset="-122"/>
              </a:rPr>
              <a:t>begin</a:t>
            </a:r>
            <a:endParaRPr lang="en-US" dirty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      input (x, y );</a:t>
            </a:r>
          </a:p>
          <a:p>
            <a:pPr marL="457200" indent="-457200">
              <a:buAutoNum type="arabicPeriod" startAt="5"/>
            </a:pPr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if x &lt;= 1</a:t>
            </a: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6.           then sum = y</a:t>
            </a: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7.           else begin </a:t>
            </a: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8.                    read (z);</a:t>
            </a: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10.                  end;</a:t>
            </a: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12. end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TKaiti" charset="-122"/>
              <a:ea typeface="STKaiti" charset="-122"/>
              <a:cs typeface="STKaiti" charset="-122"/>
            </a:endParaRPr>
          </a:p>
          <a:p>
            <a:endParaRPr lang="en-US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04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43517" y="1243051"/>
            <a:ext cx="361669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begin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input (x, y 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total = 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sum = 0;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if x &lt;=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then sum =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else begin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   read (z);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   total = x *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         end;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      print ( total, sum 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TKaiti" charset="-122"/>
                <a:ea typeface="STKaiti" charset="-122"/>
                <a:cs typeface="STKaiti" charset="-122"/>
              </a:rPr>
              <a:t>  end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  <a:p>
            <a:endParaRPr lang="en-US" sz="24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56040" y="1700808"/>
            <a:ext cx="4211960" cy="36933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变量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total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在语句</a:t>
            </a:r>
            <a:r>
              <a:rPr lang="en-US" altLang="zh-CN" dirty="0">
                <a:latin typeface="STKaiti" charset="-122"/>
                <a:ea typeface="STKaiti" charset="-122"/>
                <a:cs typeface="STKaiti" charset="-122"/>
              </a:rPr>
              <a:t>12</a:t>
            </a:r>
            <a:r>
              <a:rPr lang="zh-CN" altLang="en-US" dirty="0">
                <a:latin typeface="STKaiti" charset="-122"/>
                <a:ea typeface="STKaiti" charset="-122"/>
                <a:cs typeface="STKaiti" charset="-122"/>
              </a:rPr>
              <a:t>出的程序</a:t>
            </a:r>
            <a:r>
              <a:rPr lang="zh-CN" altLang="en-US" dirty="0" smtClean="0">
                <a:latin typeface="STKaiti" charset="-122"/>
                <a:ea typeface="STKaiti" charset="-122"/>
                <a:cs typeface="STKaiti" charset="-122"/>
              </a:rPr>
              <a:t>片</a:t>
            </a:r>
            <a:endParaRPr lang="en-US" altLang="zh-CN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STKaiti" charset="-122"/>
                <a:ea typeface="STKaiti" charset="-122"/>
                <a:cs typeface="STKaiti" charset="-122"/>
              </a:rPr>
              <a:t>begin</a:t>
            </a:r>
            <a:endParaRPr lang="en-US" dirty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      input (x, y 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      total = 0;</a:t>
            </a: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5.     if x &lt;= 1</a:t>
            </a: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6.         then sum = y</a:t>
            </a:r>
          </a:p>
          <a:p>
            <a:pPr marL="457200" indent="-457200">
              <a:buAutoNum type="arabicPeriod" startAt="7"/>
            </a:pPr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      else begin </a:t>
            </a: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9.                   total = x * y</a:t>
            </a:r>
          </a:p>
          <a:p>
            <a:pPr marL="457200" indent="-457200">
              <a:buAutoNum type="arabicPeriod" startAt="10"/>
            </a:pPr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              end;</a:t>
            </a: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12.  end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dirty="0">
                <a:latin typeface="STKaiti" charset="-122"/>
                <a:ea typeface="STKaiti" charset="-122"/>
                <a:cs typeface="STKaiti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5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4121" y="1319514"/>
            <a:ext cx="7355160" cy="813342"/>
          </a:xfrm>
        </p:spPr>
        <p:txBody>
          <a:bodyPr/>
          <a:lstStyle/>
          <a:p>
            <a:r>
              <a:rPr kumimoji="1" lang="zh-CN" altLang="en-US" sz="3200" dirty="0">
                <a:latin typeface="STKaiti" charset="-122"/>
                <a:ea typeface="STKaiti" charset="-122"/>
                <a:cs typeface="STKaiti" charset="-122"/>
              </a:rPr>
              <a:t>如何建立程序片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74121" y="2132856"/>
            <a:ext cx="8207428" cy="249299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、不要在没有出现变量的语句</a:t>
            </a:r>
            <a:r>
              <a:rPr kumimoji="1" lang="en-US" altLang="zh-CN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n</a:t>
            </a:r>
            <a:r>
              <a:rPr kumimoji="1" lang="zh-CN" altLang="en-US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上建立片；</a:t>
            </a:r>
            <a:endParaRPr kumimoji="1" lang="en-US" altLang="zh-CN" sz="26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、在一个变量上建立片；</a:t>
            </a:r>
            <a:endParaRPr kumimoji="1" lang="en-US" altLang="zh-CN" sz="26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kumimoji="1" lang="zh-CN" altLang="en-US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、对于所有赋值定义节点都要建立片；</a:t>
            </a:r>
            <a:endParaRPr kumimoji="1" lang="en-US" altLang="zh-CN" sz="26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kumimoji="1" lang="zh-CN" altLang="en-US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、对于谓词使用节点建立片；</a:t>
            </a:r>
            <a:endParaRPr kumimoji="1" lang="en-US" altLang="zh-CN" sz="26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kumimoji="1" lang="zh-CN" altLang="en-US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、非谓词使用节点上的片并不是很有意义；</a:t>
            </a:r>
            <a:endParaRPr kumimoji="1" lang="en-US" altLang="zh-CN" sz="26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6</a:t>
            </a:r>
            <a:r>
              <a:rPr kumimoji="1" lang="zh-CN" altLang="en-US" sz="26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、考虑使片可执行。</a:t>
            </a:r>
          </a:p>
        </p:txBody>
      </p:sp>
    </p:spTree>
    <p:extLst>
      <p:ext uri="{BB962C8B-B14F-4D97-AF65-F5344CB8AC3E}">
        <p14:creationId xmlns:p14="http://schemas.microsoft.com/office/powerpoint/2010/main" val="15813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182" y="1516283"/>
            <a:ext cx="10602410" cy="371547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zh-CN" altLang="zh-CN" sz="3100" dirty="0" smtClean="0">
                <a:latin typeface="STKaiti" charset="-122"/>
                <a:ea typeface="STKaiti" charset="-122"/>
                <a:cs typeface="STKaiti" charset="-122"/>
              </a:rPr>
              <a:t>通过</a:t>
            </a:r>
            <a:r>
              <a:rPr lang="zh-CN" altLang="zh-CN" sz="3100" dirty="0">
                <a:latin typeface="STKaiti" charset="-122"/>
                <a:ea typeface="STKaiti" charset="-122"/>
                <a:cs typeface="STKaiti" charset="-122"/>
              </a:rPr>
              <a:t>程序片法可以将一个复杂程序分解成几个相对简单的可执行程序，这样的程序片相对于原来的程序来说，要简单且易于测试</a:t>
            </a:r>
            <a:r>
              <a:rPr lang="zh-CN" altLang="zh-CN" sz="31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3100" dirty="0" smtClean="0">
              <a:latin typeface="STKaiti" charset="-122"/>
              <a:ea typeface="STKaiti" charset="-122"/>
              <a:cs typeface="STKaiti" charset="-122"/>
            </a:endParaRPr>
          </a:p>
          <a:p>
            <a:pPr eaLnBrk="1" hangingPunct="1">
              <a:lnSpc>
                <a:spcPct val="160000"/>
              </a:lnSpc>
              <a:defRPr/>
            </a:pPr>
            <a:r>
              <a:rPr lang="zh-CN" altLang="en-US" sz="3100" dirty="0" smtClean="0">
                <a:latin typeface="STKaiti" charset="-122"/>
                <a:ea typeface="STKaiti" charset="-122"/>
                <a:cs typeface="STKaiti" charset="-122"/>
              </a:rPr>
              <a:t>程序</a:t>
            </a:r>
            <a:r>
              <a:rPr lang="zh-CN" altLang="en-US" sz="3100" dirty="0">
                <a:latin typeface="STKaiti" charset="-122"/>
                <a:ea typeface="STKaiti" charset="-122"/>
                <a:cs typeface="STKaiti" charset="-122"/>
              </a:rPr>
              <a:t>片不能很好的映射到测试用例；</a:t>
            </a:r>
            <a:endParaRPr lang="en-US" altLang="zh-CN" sz="3100" dirty="0">
              <a:latin typeface="STKaiti" charset="-122"/>
              <a:ea typeface="STKaiti" charset="-122"/>
              <a:cs typeface="STKaiti" charset="-122"/>
            </a:endParaRPr>
          </a:p>
          <a:p>
            <a:pPr eaLnBrk="1" hangingPunct="1">
              <a:lnSpc>
                <a:spcPct val="160000"/>
              </a:lnSpc>
              <a:defRPr/>
            </a:pPr>
            <a:r>
              <a:rPr lang="zh-CN" altLang="en-US" sz="3100" dirty="0">
                <a:latin typeface="STKaiti" charset="-122"/>
                <a:ea typeface="STKaiti" charset="-122"/>
                <a:cs typeface="STKaiti" charset="-122"/>
              </a:rPr>
              <a:t>片提供一种方便的消除变量之间交互的手段；</a:t>
            </a:r>
            <a:endParaRPr lang="en-US" sz="3100" dirty="0">
              <a:latin typeface="STKaiti" charset="-122"/>
              <a:ea typeface="STKaiti" charset="-122"/>
              <a:cs typeface="STKaiti" charset="-122"/>
            </a:endParaRPr>
          </a:p>
          <a:p>
            <a:pPr>
              <a:lnSpc>
                <a:spcPct val="160000"/>
              </a:lnSpc>
              <a:defRPr/>
            </a:pPr>
            <a:r>
              <a:rPr lang="zh-CN" altLang="en-US" sz="3100" dirty="0">
                <a:latin typeface="STKaiti" charset="-122"/>
                <a:ea typeface="STKaiti" charset="-122"/>
                <a:cs typeface="STKaiti" charset="-122"/>
              </a:rPr>
              <a:t> 程序片需要更多的分析，但是它能让我们只关注那些相关的部分。</a:t>
            </a:r>
            <a:endParaRPr lang="en-US" altLang="zh-CN" sz="3100" dirty="0"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  <a:defRPr/>
            </a:pPr>
            <a:endParaRPr lang="en-US" sz="36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62013885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阅读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通常</a:t>
            </a:r>
            <a:r>
              <a:rPr lang="zh-CN" altLang="en-US" dirty="0"/>
              <a:t>，</a:t>
            </a:r>
            <a:r>
              <a:rPr lang="en-US" altLang="zh-CN" dirty="0"/>
              <a:t>Python</a:t>
            </a:r>
            <a:r>
              <a:rPr lang="zh-CN" altLang="en-US" dirty="0"/>
              <a:t>中的异常分为两类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执行代码之前引发的异常（</a:t>
            </a:r>
            <a:r>
              <a:rPr lang="en-US" altLang="zh-CN" dirty="0" err="1"/>
              <a:t>SyntaxErrors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和</a:t>
            </a:r>
            <a:r>
              <a:rPr lang="zh-CN" altLang="en-US" dirty="0"/>
              <a:t>在执行代码期间引发的异常（所有其他异常）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/>
              <a:t>仅当</a:t>
            </a:r>
            <a:r>
              <a:rPr lang="en-US" altLang="zh-CN" dirty="0"/>
              <a:t>Python</a:t>
            </a:r>
            <a:r>
              <a:rPr lang="zh-CN" altLang="en-US" dirty="0"/>
              <a:t>未找到任何</a:t>
            </a:r>
            <a:r>
              <a:rPr lang="en-US" altLang="zh-CN" dirty="0" err="1"/>
              <a:t>SyntaxError</a:t>
            </a:r>
            <a:r>
              <a:rPr lang="zh-CN" altLang="en-US" dirty="0"/>
              <a:t>时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它</a:t>
            </a:r>
            <a:r>
              <a:rPr lang="zh-CN" altLang="en-US" dirty="0"/>
              <a:t>才开始逐行解释和执行代码。 </a:t>
            </a:r>
            <a:endParaRPr lang="en-US" altLang="zh-CN" dirty="0" smtClean="0"/>
          </a:p>
          <a:p>
            <a:r>
              <a:rPr lang="zh-CN" altLang="en-US" dirty="0" smtClean="0"/>
              <a:t>从</a:t>
            </a:r>
            <a:r>
              <a:rPr lang="zh-CN" altLang="en-US" dirty="0"/>
              <a:t>那时起，可能会发生其他类型的异常。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03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语法</a:t>
            </a:r>
            <a:r>
              <a:rPr kumimoji="1" lang="zh-CN" altLang="en-US" dirty="0" smtClean="0"/>
              <a:t>错误</a:t>
            </a:r>
            <a:endParaRPr kumimoji="1" lang="en-US" altLang="zh-CN" dirty="0"/>
          </a:p>
          <a:p>
            <a:r>
              <a:rPr kumimoji="1" lang="zh-CN" altLang="en-US" dirty="0" smtClean="0"/>
              <a:t>最</a:t>
            </a:r>
            <a:r>
              <a:rPr kumimoji="1" lang="zh-CN" altLang="en-US" dirty="0"/>
              <a:t>容易修复的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异常是</a:t>
            </a:r>
            <a:r>
              <a:rPr kumimoji="1" lang="en-US" altLang="zh-CN" dirty="0" err="1"/>
              <a:t>SyntaxError</a:t>
            </a:r>
            <a:r>
              <a:rPr kumimoji="1" lang="zh-CN" altLang="en-US" dirty="0"/>
              <a:t>及其</a:t>
            </a:r>
            <a:r>
              <a:rPr kumimoji="1" lang="zh-CN" altLang="en-US" dirty="0" smtClean="0"/>
              <a:t>子类</a:t>
            </a:r>
            <a:r>
              <a:rPr kumimoji="1" lang="en-US" altLang="zh-CN" dirty="0" err="1" smtClean="0"/>
              <a:t>IndentationError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这两种问题都导致</a:t>
            </a:r>
            <a:r>
              <a:rPr kumimoji="1" lang="en-US" altLang="zh-CN" dirty="0" smtClean="0"/>
              <a:t>Python</a:t>
            </a:r>
            <a:r>
              <a:rPr kumimoji="1" lang="zh-CN" altLang="en-US" dirty="0"/>
              <a:t>均无法正确</a:t>
            </a:r>
            <a:r>
              <a:rPr kumimoji="1" lang="zh-CN" altLang="en-US" dirty="0" smtClean="0"/>
              <a:t>解释命令，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该</a:t>
            </a:r>
            <a:r>
              <a:rPr kumimoji="1" lang="zh-CN" altLang="en-US" dirty="0"/>
              <a:t>命令编写不正确。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</a:t>
            </a:r>
            <a:r>
              <a:rPr kumimoji="1" lang="zh-CN" altLang="en-US" dirty="0"/>
              <a:t>执行任何代码之前</a:t>
            </a:r>
            <a:r>
              <a:rPr kumimoji="1" lang="zh-CN" altLang="en-US" dirty="0" smtClean="0"/>
              <a:t>完成语法检查。 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因此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SyntaxError</a:t>
            </a:r>
            <a:r>
              <a:rPr kumimoji="1" lang="zh-CN" altLang="en-US" dirty="0"/>
              <a:t>始终是第一个出现的错误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产生</a:t>
            </a:r>
            <a:r>
              <a:rPr kumimoji="1" lang="en-US" altLang="zh-CN" dirty="0" err="1"/>
              <a:t>SyntaxError</a:t>
            </a:r>
            <a:r>
              <a:rPr kumimoji="1" lang="zh-CN" altLang="en-US" dirty="0"/>
              <a:t>的原因主要是多种类型</a:t>
            </a:r>
            <a:r>
              <a:rPr kumimoji="1" lang="zh-CN" altLang="en-US" dirty="0" smtClean="0"/>
              <a:t>的：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错敲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被</a:t>
            </a:r>
            <a:r>
              <a:rPr kumimoji="1" lang="zh-CN" altLang="en-US" dirty="0"/>
              <a:t>遗忘的字符，多余的字符，错误位置的特殊字符，等等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r>
              <a:rPr kumimoji="1" lang="zh-CN" altLang="en-US" dirty="0"/>
              <a:t>让我们看一个</a:t>
            </a:r>
            <a:r>
              <a:rPr kumimoji="1" lang="zh-CN" altLang="en-US" dirty="0" smtClean="0"/>
              <a:t>例子</a:t>
            </a:r>
            <a:r>
              <a:rPr kumimoji="1" lang="zh-CN" altLang="en-US" dirty="0"/>
              <a:t>：</a:t>
            </a:r>
            <a:r>
              <a:rPr kumimoji="1" lang="zh-CN" altLang="en-US" dirty="0" smtClean="0"/>
              <a:t>引入</a:t>
            </a:r>
            <a:r>
              <a:rPr kumimoji="1" lang="en-US" altLang="zh-CN" dirty="0" err="1"/>
              <a:t>Pygame</a:t>
            </a:r>
            <a:r>
              <a:rPr kumimoji="1" lang="zh-CN" altLang="en-US" dirty="0"/>
              <a:t>来准备我们的图块集：</a:t>
            </a:r>
          </a:p>
        </p:txBody>
      </p:sp>
    </p:spTree>
    <p:extLst>
      <p:ext uri="{BB962C8B-B14F-4D97-AF65-F5344CB8AC3E}">
        <p14:creationId xmlns:p14="http://schemas.microsoft.com/office/powerpoint/2010/main" val="50245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 让我们看一个例子：引入</a:t>
            </a:r>
            <a:r>
              <a:rPr kumimoji="1" lang="en-US" altLang="zh-CN" dirty="0" err="1"/>
              <a:t>Pygame</a:t>
            </a:r>
            <a:r>
              <a:rPr kumimoji="1" lang="zh-CN" altLang="en-US" dirty="0" smtClean="0"/>
              <a:t>来设计我们的迷宫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这种错误，系统会显示</a:t>
            </a:r>
            <a:r>
              <a:rPr kumimoji="1" lang="zh-CN" altLang="en-US" dirty="0"/>
              <a:t>一条令人讨厌的消息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这是编程人员经常犯的错误：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有一个拼写错误的引入命令，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无法理解。</a:t>
            </a:r>
            <a:endParaRPr kumimoji="1" lang="en-US" altLang="zh-CN" dirty="0"/>
          </a:p>
          <a:p>
            <a:r>
              <a:rPr kumimoji="1" lang="zh-CN" altLang="en-US" dirty="0"/>
              <a:t> 在这种情况下，只需阅读错误消息中的代码并查看问题所在即可。</a:t>
            </a:r>
            <a:endParaRPr kumimoji="1" lang="en-US" altLang="zh-CN" dirty="0"/>
          </a:p>
          <a:p>
            <a:r>
              <a:rPr kumimoji="1" lang="zh-CN" altLang="en-US" dirty="0"/>
              <a:t> 我们能否一直通过阅读错误消息中指示的代码来确定缺陷？ </a:t>
            </a:r>
            <a:endParaRPr kumimoji="1" lang="en-US" altLang="zh-CN" dirty="0"/>
          </a:p>
          <a:p>
            <a:r>
              <a:rPr kumimoji="1" lang="zh-CN" altLang="en-US" dirty="0" smtClean="0"/>
              <a:t>为了找出答案，我们将需要研究更多的异常。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117600"/>
            <a:ext cx="3162300" cy="546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2575832"/>
            <a:ext cx="7848600" cy="15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16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7548</Words>
  <Application>Microsoft Macintosh PowerPoint</Application>
  <PresentationFormat>宽屏</PresentationFormat>
  <Paragraphs>1308</Paragraphs>
  <Slides>69</Slides>
  <Notes>35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DengXian</vt:lpstr>
      <vt:lpstr>ＭＳ Ｐゴシック</vt:lpstr>
      <vt:lpstr>STKaiti</vt:lpstr>
      <vt:lpstr>Wingdings</vt:lpstr>
      <vt:lpstr>华文楷体</vt:lpstr>
      <vt:lpstr>隶书</vt:lpstr>
      <vt:lpstr>新細明體</vt:lpstr>
      <vt:lpstr>Arial</vt:lpstr>
      <vt:lpstr>Office 主题</vt:lpstr>
      <vt:lpstr>软件异常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定义使用路径测试</vt:lpstr>
      <vt:lpstr>数据流测试</vt:lpstr>
      <vt:lpstr>PowerPoint 演示文稿</vt:lpstr>
      <vt:lpstr>PowerPoint 演示文稿</vt:lpstr>
      <vt:lpstr>PowerPoint 演示文稿</vt:lpstr>
      <vt:lpstr>“Commission Program” 关于变量的部分例子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程序片测试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如何建立程序片</vt:lpstr>
      <vt:lpstr>PowerPoint 演示文稿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第一讲</dc:title>
  <dc:creator>Microsoft Office 用户</dc:creator>
  <cp:lastModifiedBy>Microsoft Office 用户</cp:lastModifiedBy>
  <cp:revision>141</cp:revision>
  <dcterms:created xsi:type="dcterms:W3CDTF">2019-02-28T05:45:33Z</dcterms:created>
  <dcterms:modified xsi:type="dcterms:W3CDTF">2020-03-02T03:53:27Z</dcterms:modified>
</cp:coreProperties>
</file>